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7" r:id="rId2"/>
    <p:sldId id="271" r:id="rId3"/>
    <p:sldId id="258" r:id="rId4"/>
    <p:sldId id="259" r:id="rId5"/>
    <p:sldId id="260" r:id="rId6"/>
    <p:sldId id="262" r:id="rId7"/>
    <p:sldId id="263" r:id="rId8"/>
    <p:sldId id="265" r:id="rId9"/>
    <p:sldId id="267" r:id="rId10"/>
    <p:sldId id="268" r:id="rId11"/>
    <p:sldId id="264" r:id="rId12"/>
    <p:sldId id="269" r:id="rId13"/>
    <p:sldId id="270" r:id="rId14"/>
    <p:sldId id="273" r:id="rId15"/>
    <p:sldId id="274" r:id="rId16"/>
    <p:sldId id="289" r:id="rId17"/>
    <p:sldId id="276" r:id="rId18"/>
    <p:sldId id="277" r:id="rId19"/>
    <p:sldId id="272" r:id="rId20"/>
    <p:sldId id="275" r:id="rId21"/>
    <p:sldId id="278" r:id="rId22"/>
    <p:sldId id="279" r:id="rId23"/>
    <p:sldId id="280" r:id="rId24"/>
    <p:sldId id="281" r:id="rId25"/>
    <p:sldId id="282" r:id="rId26"/>
    <p:sldId id="283" r:id="rId27"/>
    <p:sldId id="284" r:id="rId28"/>
    <p:sldId id="290" r:id="rId29"/>
    <p:sldId id="291" r:id="rId30"/>
    <p:sldId id="292" r:id="rId31"/>
    <p:sldId id="293" r:id="rId32"/>
    <p:sldId id="285" r:id="rId33"/>
    <p:sldId id="286" r:id="rId34"/>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66" d="100"/>
          <a:sy n="66" d="100"/>
        </p:scale>
        <p:origin x="54" y="35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1B74EF-DA34-46DD-9316-4FE4383F8379}" type="datetimeFigureOut">
              <a:rPr lang="zh-TW" altLang="en-US" smtClean="0"/>
              <a:t>2024/5/19</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B6A35A-E684-4480-A93A-88197885730C}" type="slidenum">
              <a:rPr lang="zh-TW" altLang="en-US" smtClean="0"/>
              <a:t>‹#›</a:t>
            </a:fld>
            <a:endParaRPr lang="zh-TW" altLang="en-US"/>
          </a:p>
        </p:txBody>
      </p:sp>
    </p:spTree>
    <p:extLst>
      <p:ext uri="{BB962C8B-B14F-4D97-AF65-F5344CB8AC3E}">
        <p14:creationId xmlns:p14="http://schemas.microsoft.com/office/powerpoint/2010/main" val="38883387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C314153-1960-4AEC-A80F-7F1683D9F1BD}"/>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4C69D699-CE71-408F-90D2-C6F3F291A6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7F6A12F6-D1C9-40B2-8B1D-5575B0561DD6}"/>
              </a:ext>
            </a:extLst>
          </p:cNvPr>
          <p:cNvSpPr>
            <a:spLocks noGrp="1"/>
          </p:cNvSpPr>
          <p:nvPr>
            <p:ph type="dt" sz="half" idx="10"/>
          </p:nvPr>
        </p:nvSpPr>
        <p:spPr/>
        <p:txBody>
          <a:bodyPr/>
          <a:lstStyle/>
          <a:p>
            <a:fld id="{8ECF3177-0C88-4895-8B93-F58ABD158040}" type="datetime1">
              <a:rPr lang="zh-TW" altLang="en-US" smtClean="0"/>
              <a:t>2024/5/19</a:t>
            </a:fld>
            <a:endParaRPr lang="zh-TW" altLang="en-US"/>
          </a:p>
        </p:txBody>
      </p:sp>
      <p:sp>
        <p:nvSpPr>
          <p:cNvPr id="5" name="頁尾版面配置區 4">
            <a:extLst>
              <a:ext uri="{FF2B5EF4-FFF2-40B4-BE49-F238E27FC236}">
                <a16:creationId xmlns:a16="http://schemas.microsoft.com/office/drawing/2014/main" id="{008AAECB-6330-4863-BB4A-B70E7794993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552D9870-470C-493E-A4F7-0FDEEBC96A27}"/>
              </a:ext>
            </a:extLst>
          </p:cNvPr>
          <p:cNvSpPr>
            <a:spLocks noGrp="1"/>
          </p:cNvSpPr>
          <p:nvPr>
            <p:ph type="sldNum" sz="quarter" idx="12"/>
          </p:nvPr>
        </p:nvSpPr>
        <p:spPr/>
        <p:txBody>
          <a:bodyPr/>
          <a:lstStyle/>
          <a:p>
            <a:fld id="{D60ECA09-1BC6-435C-886F-70D201C1A253}" type="slidenum">
              <a:rPr lang="zh-TW" altLang="en-US" smtClean="0"/>
              <a:t>‹#›</a:t>
            </a:fld>
            <a:endParaRPr lang="zh-TW" altLang="en-US"/>
          </a:p>
        </p:txBody>
      </p:sp>
    </p:spTree>
    <p:extLst>
      <p:ext uri="{BB962C8B-B14F-4D97-AF65-F5344CB8AC3E}">
        <p14:creationId xmlns:p14="http://schemas.microsoft.com/office/powerpoint/2010/main" val="3830233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05B08E9-7607-4AB6-9752-4955E0D122A5}"/>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B02B47C6-F352-4337-A4D8-0A200D9DD22F}"/>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B5E23335-4C67-4FE1-B5A2-3AA0A480DFDE}"/>
              </a:ext>
            </a:extLst>
          </p:cNvPr>
          <p:cNvSpPr>
            <a:spLocks noGrp="1"/>
          </p:cNvSpPr>
          <p:nvPr>
            <p:ph type="dt" sz="half" idx="10"/>
          </p:nvPr>
        </p:nvSpPr>
        <p:spPr/>
        <p:txBody>
          <a:bodyPr/>
          <a:lstStyle/>
          <a:p>
            <a:fld id="{8DFD4CCF-6377-4F97-A8BD-F2D5A7A2793C}" type="datetime1">
              <a:rPr lang="zh-TW" altLang="en-US" smtClean="0"/>
              <a:t>2024/5/19</a:t>
            </a:fld>
            <a:endParaRPr lang="zh-TW" altLang="en-US"/>
          </a:p>
        </p:txBody>
      </p:sp>
      <p:sp>
        <p:nvSpPr>
          <p:cNvPr id="5" name="頁尾版面配置區 4">
            <a:extLst>
              <a:ext uri="{FF2B5EF4-FFF2-40B4-BE49-F238E27FC236}">
                <a16:creationId xmlns:a16="http://schemas.microsoft.com/office/drawing/2014/main" id="{6EF7F016-20F9-4F95-B101-80047B023B3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1D9740F2-75E1-42EC-BBF0-8D69694452BB}"/>
              </a:ext>
            </a:extLst>
          </p:cNvPr>
          <p:cNvSpPr>
            <a:spLocks noGrp="1"/>
          </p:cNvSpPr>
          <p:nvPr>
            <p:ph type="sldNum" sz="quarter" idx="12"/>
          </p:nvPr>
        </p:nvSpPr>
        <p:spPr/>
        <p:txBody>
          <a:bodyPr/>
          <a:lstStyle/>
          <a:p>
            <a:fld id="{D60ECA09-1BC6-435C-886F-70D201C1A253}" type="slidenum">
              <a:rPr lang="zh-TW" altLang="en-US" smtClean="0"/>
              <a:t>‹#›</a:t>
            </a:fld>
            <a:endParaRPr lang="zh-TW" altLang="en-US"/>
          </a:p>
        </p:txBody>
      </p:sp>
    </p:spTree>
    <p:extLst>
      <p:ext uri="{BB962C8B-B14F-4D97-AF65-F5344CB8AC3E}">
        <p14:creationId xmlns:p14="http://schemas.microsoft.com/office/powerpoint/2010/main" val="497940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6062DA37-8535-4D54-9110-10474ED0274B}"/>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317BFA02-B5DC-41DB-A172-26962A1178AA}"/>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41F85C3-4979-4F9A-8873-300C375BF373}"/>
              </a:ext>
            </a:extLst>
          </p:cNvPr>
          <p:cNvSpPr>
            <a:spLocks noGrp="1"/>
          </p:cNvSpPr>
          <p:nvPr>
            <p:ph type="dt" sz="half" idx="10"/>
          </p:nvPr>
        </p:nvSpPr>
        <p:spPr/>
        <p:txBody>
          <a:bodyPr/>
          <a:lstStyle/>
          <a:p>
            <a:fld id="{DA1DD87A-BD3C-4818-92B8-426F164D4F51}" type="datetime1">
              <a:rPr lang="zh-TW" altLang="en-US" smtClean="0"/>
              <a:t>2024/5/19</a:t>
            </a:fld>
            <a:endParaRPr lang="zh-TW" altLang="en-US"/>
          </a:p>
        </p:txBody>
      </p:sp>
      <p:sp>
        <p:nvSpPr>
          <p:cNvPr id="5" name="頁尾版面配置區 4">
            <a:extLst>
              <a:ext uri="{FF2B5EF4-FFF2-40B4-BE49-F238E27FC236}">
                <a16:creationId xmlns:a16="http://schemas.microsoft.com/office/drawing/2014/main" id="{A585FDAF-030A-4400-B2DB-AAD7816B692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2E8A9C6-FE8D-402D-89D4-B20A0B2184D3}"/>
              </a:ext>
            </a:extLst>
          </p:cNvPr>
          <p:cNvSpPr>
            <a:spLocks noGrp="1"/>
          </p:cNvSpPr>
          <p:nvPr>
            <p:ph type="sldNum" sz="quarter" idx="12"/>
          </p:nvPr>
        </p:nvSpPr>
        <p:spPr/>
        <p:txBody>
          <a:bodyPr/>
          <a:lstStyle/>
          <a:p>
            <a:fld id="{D60ECA09-1BC6-435C-886F-70D201C1A253}" type="slidenum">
              <a:rPr lang="zh-TW" altLang="en-US" smtClean="0"/>
              <a:t>‹#›</a:t>
            </a:fld>
            <a:endParaRPr lang="zh-TW" altLang="en-US"/>
          </a:p>
        </p:txBody>
      </p:sp>
    </p:spTree>
    <p:extLst>
      <p:ext uri="{BB962C8B-B14F-4D97-AF65-F5344CB8AC3E}">
        <p14:creationId xmlns:p14="http://schemas.microsoft.com/office/powerpoint/2010/main" val="22711811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451612C-4218-4355-A34C-6D6F1818C6B7}"/>
              </a:ext>
            </a:extLst>
          </p:cNvPr>
          <p:cNvSpPr>
            <a:spLocks noGrp="1"/>
          </p:cNvSpPr>
          <p:nvPr>
            <p:ph type="title"/>
          </p:nvPr>
        </p:nvSpPr>
        <p:spPr/>
        <p:txBody>
          <a:bodyPr/>
          <a:lstStyle>
            <a:lvl1pPr>
              <a:defRPr>
                <a:latin typeface="微軟正黑體" panose="020B0604030504040204" pitchFamily="34" charset="-120"/>
                <a:ea typeface="微軟正黑體" panose="020B0604030504040204" pitchFamily="34" charset="-120"/>
              </a:defRPr>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A531D531-AA92-4EE1-9142-FD283280778D}"/>
              </a:ext>
            </a:extLst>
          </p:cNvPr>
          <p:cNvSpPr>
            <a:spLocks noGrp="1"/>
          </p:cNvSpPr>
          <p:nvPr>
            <p:ph idx="1"/>
          </p:nvPr>
        </p:nvSpPr>
        <p:spPr/>
        <p:txBody>
          <a:bodyPr/>
          <a:lstStyle>
            <a:lvl1pPr>
              <a:defRPr>
                <a:latin typeface="微軟正黑體" panose="020B0604030504040204" pitchFamily="34" charset="-120"/>
                <a:ea typeface="微軟正黑體" panose="020B0604030504040204" pitchFamily="34" charset="-120"/>
              </a:defRPr>
            </a:lvl1pPr>
            <a:lvl2pPr>
              <a:defRPr>
                <a:latin typeface="微軟正黑體" panose="020B0604030504040204" pitchFamily="34" charset="-120"/>
                <a:ea typeface="微軟正黑體" panose="020B0604030504040204" pitchFamily="34" charset="-120"/>
              </a:defRPr>
            </a:lvl2pPr>
            <a:lvl3pPr>
              <a:defRPr>
                <a:latin typeface="微軟正黑體" panose="020B0604030504040204" pitchFamily="34" charset="-120"/>
                <a:ea typeface="微軟正黑體" panose="020B0604030504040204" pitchFamily="34" charset="-120"/>
              </a:defRPr>
            </a:lvl3pPr>
            <a:lvl4pPr>
              <a:defRPr>
                <a:latin typeface="微軟正黑體" panose="020B0604030504040204" pitchFamily="34" charset="-120"/>
                <a:ea typeface="微軟正黑體" panose="020B0604030504040204" pitchFamily="34" charset="-120"/>
              </a:defRPr>
            </a:lvl4pPr>
            <a:lvl5pPr>
              <a:defRPr>
                <a:latin typeface="微軟正黑體" panose="020B0604030504040204" pitchFamily="34" charset="-120"/>
                <a:ea typeface="微軟正黑體" panose="020B0604030504040204" pitchFamily="34" charset="-120"/>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7490EECA-AFE0-4DE5-85A2-1D20AD2036C4}"/>
              </a:ext>
            </a:extLst>
          </p:cNvPr>
          <p:cNvSpPr>
            <a:spLocks noGrp="1"/>
          </p:cNvSpPr>
          <p:nvPr>
            <p:ph type="dt" sz="half" idx="10"/>
          </p:nvPr>
        </p:nvSpPr>
        <p:spPr/>
        <p:txBody>
          <a:bodyPr/>
          <a:lstStyle>
            <a:lvl1pPr>
              <a:defRPr>
                <a:latin typeface="微軟正黑體" panose="020B0604030504040204" pitchFamily="34" charset="-120"/>
                <a:ea typeface="微軟正黑體" panose="020B0604030504040204" pitchFamily="34" charset="-120"/>
              </a:defRPr>
            </a:lvl1pPr>
          </a:lstStyle>
          <a:p>
            <a:fld id="{B877AFB9-73F0-481C-8485-425AB0C5728A}" type="datetime1">
              <a:rPr lang="zh-TW" altLang="en-US" smtClean="0"/>
              <a:pPr/>
              <a:t>2024/5/19</a:t>
            </a:fld>
            <a:endParaRPr lang="zh-TW" altLang="en-US"/>
          </a:p>
        </p:txBody>
      </p:sp>
      <p:sp>
        <p:nvSpPr>
          <p:cNvPr id="5" name="頁尾版面配置區 4">
            <a:extLst>
              <a:ext uri="{FF2B5EF4-FFF2-40B4-BE49-F238E27FC236}">
                <a16:creationId xmlns:a16="http://schemas.microsoft.com/office/drawing/2014/main" id="{BB23C269-70D4-4EC2-AE9C-B4CE9D64EC50}"/>
              </a:ext>
            </a:extLst>
          </p:cNvPr>
          <p:cNvSpPr>
            <a:spLocks noGrp="1"/>
          </p:cNvSpPr>
          <p:nvPr>
            <p:ph type="ftr" sz="quarter" idx="11"/>
          </p:nvPr>
        </p:nvSpPr>
        <p:spPr/>
        <p:txBody>
          <a:bodyPr/>
          <a:lstStyle>
            <a:lvl1pPr>
              <a:defRPr>
                <a:latin typeface="微軟正黑體" panose="020B0604030504040204" pitchFamily="34" charset="-120"/>
                <a:ea typeface="微軟正黑體" panose="020B0604030504040204" pitchFamily="34" charset="-120"/>
              </a:defRPr>
            </a:lvl1pPr>
          </a:lstStyle>
          <a:p>
            <a:endParaRPr lang="zh-TW" altLang="en-US"/>
          </a:p>
        </p:txBody>
      </p:sp>
      <p:sp>
        <p:nvSpPr>
          <p:cNvPr id="6" name="投影片編號版面配置區 5">
            <a:extLst>
              <a:ext uri="{FF2B5EF4-FFF2-40B4-BE49-F238E27FC236}">
                <a16:creationId xmlns:a16="http://schemas.microsoft.com/office/drawing/2014/main" id="{449FC306-F617-438F-9189-7D0C2A88A0C2}"/>
              </a:ext>
            </a:extLst>
          </p:cNvPr>
          <p:cNvSpPr>
            <a:spLocks noGrp="1"/>
          </p:cNvSpPr>
          <p:nvPr>
            <p:ph type="sldNum" sz="quarter" idx="12"/>
          </p:nvPr>
        </p:nvSpPr>
        <p:spPr/>
        <p:txBody>
          <a:bodyPr/>
          <a:lstStyle>
            <a:lvl1pPr>
              <a:defRPr>
                <a:latin typeface="微軟正黑體" panose="020B0604030504040204" pitchFamily="34" charset="-120"/>
                <a:ea typeface="微軟正黑體" panose="020B0604030504040204" pitchFamily="34" charset="-120"/>
              </a:defRPr>
            </a:lvl1pPr>
          </a:lstStyle>
          <a:p>
            <a:fld id="{D60ECA09-1BC6-435C-886F-70D201C1A253}" type="slidenum">
              <a:rPr lang="zh-TW" altLang="en-US" smtClean="0"/>
              <a:pPr/>
              <a:t>‹#›</a:t>
            </a:fld>
            <a:endParaRPr lang="zh-TW" altLang="en-US"/>
          </a:p>
        </p:txBody>
      </p:sp>
    </p:spTree>
    <p:extLst>
      <p:ext uri="{BB962C8B-B14F-4D97-AF65-F5344CB8AC3E}">
        <p14:creationId xmlns:p14="http://schemas.microsoft.com/office/powerpoint/2010/main" val="784231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C437D95-385D-43A6-9C71-5397C569AF7F}"/>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5E6C3CC9-E216-4315-99A0-C55ECB5422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DFA92F41-ADE1-4EB7-B99F-E2CAE1CF6F1C}"/>
              </a:ext>
            </a:extLst>
          </p:cNvPr>
          <p:cNvSpPr>
            <a:spLocks noGrp="1"/>
          </p:cNvSpPr>
          <p:nvPr>
            <p:ph type="dt" sz="half" idx="10"/>
          </p:nvPr>
        </p:nvSpPr>
        <p:spPr/>
        <p:txBody>
          <a:bodyPr/>
          <a:lstStyle/>
          <a:p>
            <a:fld id="{D0F7794F-44C4-4410-A12A-C4C73805FBE5}" type="datetime1">
              <a:rPr lang="zh-TW" altLang="en-US" smtClean="0"/>
              <a:t>2024/5/19</a:t>
            </a:fld>
            <a:endParaRPr lang="zh-TW" altLang="en-US"/>
          </a:p>
        </p:txBody>
      </p:sp>
      <p:sp>
        <p:nvSpPr>
          <p:cNvPr id="5" name="頁尾版面配置區 4">
            <a:extLst>
              <a:ext uri="{FF2B5EF4-FFF2-40B4-BE49-F238E27FC236}">
                <a16:creationId xmlns:a16="http://schemas.microsoft.com/office/drawing/2014/main" id="{F1D556F4-8062-433A-BDE0-E3D2209E45A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B863FFF-40C3-407A-8919-D500DA72276E}"/>
              </a:ext>
            </a:extLst>
          </p:cNvPr>
          <p:cNvSpPr>
            <a:spLocks noGrp="1"/>
          </p:cNvSpPr>
          <p:nvPr>
            <p:ph type="sldNum" sz="quarter" idx="12"/>
          </p:nvPr>
        </p:nvSpPr>
        <p:spPr/>
        <p:txBody>
          <a:bodyPr/>
          <a:lstStyle/>
          <a:p>
            <a:fld id="{D60ECA09-1BC6-435C-886F-70D201C1A253}" type="slidenum">
              <a:rPr lang="zh-TW" altLang="en-US" smtClean="0"/>
              <a:t>‹#›</a:t>
            </a:fld>
            <a:endParaRPr lang="zh-TW" altLang="en-US"/>
          </a:p>
        </p:txBody>
      </p:sp>
    </p:spTree>
    <p:extLst>
      <p:ext uri="{BB962C8B-B14F-4D97-AF65-F5344CB8AC3E}">
        <p14:creationId xmlns:p14="http://schemas.microsoft.com/office/powerpoint/2010/main" val="3577071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36B38CD-2C02-4BBC-AA09-52D9B8F179BC}"/>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17A7E347-D6E7-45DA-A06F-B0B828EA459C}"/>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49AEB476-D3A5-4B7E-8777-0C3E531F2ED4}"/>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439DC03D-EC43-403D-8EC7-1EE5D09AE1C2}"/>
              </a:ext>
            </a:extLst>
          </p:cNvPr>
          <p:cNvSpPr>
            <a:spLocks noGrp="1"/>
          </p:cNvSpPr>
          <p:nvPr>
            <p:ph type="dt" sz="half" idx="10"/>
          </p:nvPr>
        </p:nvSpPr>
        <p:spPr/>
        <p:txBody>
          <a:bodyPr/>
          <a:lstStyle/>
          <a:p>
            <a:fld id="{E4B78834-F274-48BA-9A8D-9ED9A02E4D20}" type="datetime1">
              <a:rPr lang="zh-TW" altLang="en-US" smtClean="0"/>
              <a:t>2024/5/19</a:t>
            </a:fld>
            <a:endParaRPr lang="zh-TW" altLang="en-US"/>
          </a:p>
        </p:txBody>
      </p:sp>
      <p:sp>
        <p:nvSpPr>
          <p:cNvPr id="6" name="頁尾版面配置區 5">
            <a:extLst>
              <a:ext uri="{FF2B5EF4-FFF2-40B4-BE49-F238E27FC236}">
                <a16:creationId xmlns:a16="http://schemas.microsoft.com/office/drawing/2014/main" id="{D03397AE-F9EB-4C2D-BDC3-53B97F26A8E1}"/>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B6F9A3B9-3E51-42DE-92CB-64FA43BDD96B}"/>
              </a:ext>
            </a:extLst>
          </p:cNvPr>
          <p:cNvSpPr>
            <a:spLocks noGrp="1"/>
          </p:cNvSpPr>
          <p:nvPr>
            <p:ph type="sldNum" sz="quarter" idx="12"/>
          </p:nvPr>
        </p:nvSpPr>
        <p:spPr/>
        <p:txBody>
          <a:bodyPr/>
          <a:lstStyle/>
          <a:p>
            <a:fld id="{D60ECA09-1BC6-435C-886F-70D201C1A253}" type="slidenum">
              <a:rPr lang="zh-TW" altLang="en-US" smtClean="0"/>
              <a:t>‹#›</a:t>
            </a:fld>
            <a:endParaRPr lang="zh-TW" altLang="en-US"/>
          </a:p>
        </p:txBody>
      </p:sp>
    </p:spTree>
    <p:extLst>
      <p:ext uri="{BB962C8B-B14F-4D97-AF65-F5344CB8AC3E}">
        <p14:creationId xmlns:p14="http://schemas.microsoft.com/office/powerpoint/2010/main" val="2218478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304CBAA-4A98-4DA6-B970-A79E6E73E1D6}"/>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B53DCD29-39ED-4667-973D-32E7D75DE3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3F2EEAC8-5693-4444-9125-799EA49AD86F}"/>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42B123B6-60CA-46C6-91D7-24716B881D3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9C17F167-BC13-4342-AB59-433F66EB517A}"/>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48CEF056-7BB0-4E23-A4C9-365E26F79CA3}"/>
              </a:ext>
            </a:extLst>
          </p:cNvPr>
          <p:cNvSpPr>
            <a:spLocks noGrp="1"/>
          </p:cNvSpPr>
          <p:nvPr>
            <p:ph type="dt" sz="half" idx="10"/>
          </p:nvPr>
        </p:nvSpPr>
        <p:spPr/>
        <p:txBody>
          <a:bodyPr/>
          <a:lstStyle/>
          <a:p>
            <a:fld id="{12BDB283-CF38-4DB2-9594-7143E1B9AAA5}" type="datetime1">
              <a:rPr lang="zh-TW" altLang="en-US" smtClean="0"/>
              <a:t>2024/5/19</a:t>
            </a:fld>
            <a:endParaRPr lang="zh-TW" altLang="en-US"/>
          </a:p>
        </p:txBody>
      </p:sp>
      <p:sp>
        <p:nvSpPr>
          <p:cNvPr id="8" name="頁尾版面配置區 7">
            <a:extLst>
              <a:ext uri="{FF2B5EF4-FFF2-40B4-BE49-F238E27FC236}">
                <a16:creationId xmlns:a16="http://schemas.microsoft.com/office/drawing/2014/main" id="{DD2D39E8-42D2-4B95-84EF-00F447A38812}"/>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D0B0A424-1409-4B08-A4B4-D312F55D2325}"/>
              </a:ext>
            </a:extLst>
          </p:cNvPr>
          <p:cNvSpPr>
            <a:spLocks noGrp="1"/>
          </p:cNvSpPr>
          <p:nvPr>
            <p:ph type="sldNum" sz="quarter" idx="12"/>
          </p:nvPr>
        </p:nvSpPr>
        <p:spPr/>
        <p:txBody>
          <a:bodyPr/>
          <a:lstStyle/>
          <a:p>
            <a:fld id="{D60ECA09-1BC6-435C-886F-70D201C1A253}" type="slidenum">
              <a:rPr lang="zh-TW" altLang="en-US" smtClean="0"/>
              <a:t>‹#›</a:t>
            </a:fld>
            <a:endParaRPr lang="zh-TW" altLang="en-US"/>
          </a:p>
        </p:txBody>
      </p:sp>
    </p:spTree>
    <p:extLst>
      <p:ext uri="{BB962C8B-B14F-4D97-AF65-F5344CB8AC3E}">
        <p14:creationId xmlns:p14="http://schemas.microsoft.com/office/powerpoint/2010/main" val="888373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701481C-140E-452A-B980-AA0D9E10328E}"/>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5EA7948D-6CC3-4909-8224-8A0593A8493D}"/>
              </a:ext>
            </a:extLst>
          </p:cNvPr>
          <p:cNvSpPr>
            <a:spLocks noGrp="1"/>
          </p:cNvSpPr>
          <p:nvPr>
            <p:ph type="dt" sz="half" idx="10"/>
          </p:nvPr>
        </p:nvSpPr>
        <p:spPr/>
        <p:txBody>
          <a:bodyPr/>
          <a:lstStyle/>
          <a:p>
            <a:fld id="{6169A586-9A88-4DB6-BF78-B5FDDB2FBEFD}" type="datetime1">
              <a:rPr lang="zh-TW" altLang="en-US" smtClean="0"/>
              <a:t>2024/5/19</a:t>
            </a:fld>
            <a:endParaRPr lang="zh-TW" altLang="en-US"/>
          </a:p>
        </p:txBody>
      </p:sp>
      <p:sp>
        <p:nvSpPr>
          <p:cNvPr id="4" name="頁尾版面配置區 3">
            <a:extLst>
              <a:ext uri="{FF2B5EF4-FFF2-40B4-BE49-F238E27FC236}">
                <a16:creationId xmlns:a16="http://schemas.microsoft.com/office/drawing/2014/main" id="{B8539D27-671F-4B50-809F-B814A3B0236C}"/>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A3BCCEA2-EBDB-4B0A-B3B7-DAAD1D3F4A91}"/>
              </a:ext>
            </a:extLst>
          </p:cNvPr>
          <p:cNvSpPr>
            <a:spLocks noGrp="1"/>
          </p:cNvSpPr>
          <p:nvPr>
            <p:ph type="sldNum" sz="quarter" idx="12"/>
          </p:nvPr>
        </p:nvSpPr>
        <p:spPr/>
        <p:txBody>
          <a:bodyPr/>
          <a:lstStyle/>
          <a:p>
            <a:fld id="{D60ECA09-1BC6-435C-886F-70D201C1A253}" type="slidenum">
              <a:rPr lang="zh-TW" altLang="en-US" smtClean="0"/>
              <a:t>‹#›</a:t>
            </a:fld>
            <a:endParaRPr lang="zh-TW" altLang="en-US"/>
          </a:p>
        </p:txBody>
      </p:sp>
    </p:spTree>
    <p:extLst>
      <p:ext uri="{BB962C8B-B14F-4D97-AF65-F5344CB8AC3E}">
        <p14:creationId xmlns:p14="http://schemas.microsoft.com/office/powerpoint/2010/main" val="962332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E59537A0-227D-4A0A-A684-45CE11B844DF}"/>
              </a:ext>
            </a:extLst>
          </p:cNvPr>
          <p:cNvSpPr>
            <a:spLocks noGrp="1"/>
          </p:cNvSpPr>
          <p:nvPr>
            <p:ph type="dt" sz="half" idx="10"/>
          </p:nvPr>
        </p:nvSpPr>
        <p:spPr/>
        <p:txBody>
          <a:bodyPr/>
          <a:lstStyle/>
          <a:p>
            <a:fld id="{0B6D3AC9-6B95-4C52-AC46-F9B6E515293E}" type="datetime1">
              <a:rPr lang="zh-TW" altLang="en-US" smtClean="0"/>
              <a:t>2024/5/19</a:t>
            </a:fld>
            <a:endParaRPr lang="zh-TW" altLang="en-US"/>
          </a:p>
        </p:txBody>
      </p:sp>
      <p:sp>
        <p:nvSpPr>
          <p:cNvPr id="3" name="頁尾版面配置區 2">
            <a:extLst>
              <a:ext uri="{FF2B5EF4-FFF2-40B4-BE49-F238E27FC236}">
                <a16:creationId xmlns:a16="http://schemas.microsoft.com/office/drawing/2014/main" id="{BF268EE6-2622-4E11-8170-85B915FA8282}"/>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ADC2DC47-576D-4F0D-A368-146404EC03AB}"/>
              </a:ext>
            </a:extLst>
          </p:cNvPr>
          <p:cNvSpPr>
            <a:spLocks noGrp="1"/>
          </p:cNvSpPr>
          <p:nvPr>
            <p:ph type="sldNum" sz="quarter" idx="12"/>
          </p:nvPr>
        </p:nvSpPr>
        <p:spPr/>
        <p:txBody>
          <a:bodyPr/>
          <a:lstStyle/>
          <a:p>
            <a:fld id="{D60ECA09-1BC6-435C-886F-70D201C1A253}" type="slidenum">
              <a:rPr lang="zh-TW" altLang="en-US" smtClean="0"/>
              <a:t>‹#›</a:t>
            </a:fld>
            <a:endParaRPr lang="zh-TW" altLang="en-US"/>
          </a:p>
        </p:txBody>
      </p:sp>
    </p:spTree>
    <p:extLst>
      <p:ext uri="{BB962C8B-B14F-4D97-AF65-F5344CB8AC3E}">
        <p14:creationId xmlns:p14="http://schemas.microsoft.com/office/powerpoint/2010/main" val="1305548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48A42F3-D366-417E-A882-5C0C186031F1}"/>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EFA205C6-6AD8-461A-A99B-DD77392C44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94DCE935-A711-47E2-9354-FF8CE80275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55CA35B1-93F6-4B52-AFEA-F4952CC4A838}"/>
              </a:ext>
            </a:extLst>
          </p:cNvPr>
          <p:cNvSpPr>
            <a:spLocks noGrp="1"/>
          </p:cNvSpPr>
          <p:nvPr>
            <p:ph type="dt" sz="half" idx="10"/>
          </p:nvPr>
        </p:nvSpPr>
        <p:spPr/>
        <p:txBody>
          <a:bodyPr/>
          <a:lstStyle/>
          <a:p>
            <a:fld id="{A4321C1E-2BE3-417F-A50C-C9F3D9C6939E}" type="datetime1">
              <a:rPr lang="zh-TW" altLang="en-US" smtClean="0"/>
              <a:t>2024/5/19</a:t>
            </a:fld>
            <a:endParaRPr lang="zh-TW" altLang="en-US"/>
          </a:p>
        </p:txBody>
      </p:sp>
      <p:sp>
        <p:nvSpPr>
          <p:cNvPr id="6" name="頁尾版面配置區 5">
            <a:extLst>
              <a:ext uri="{FF2B5EF4-FFF2-40B4-BE49-F238E27FC236}">
                <a16:creationId xmlns:a16="http://schemas.microsoft.com/office/drawing/2014/main" id="{4FEAD6E6-D0E5-49AF-8A8E-44AECC90C53F}"/>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FB8E8F3F-5D0C-461A-A8E5-91FB5FDEB946}"/>
              </a:ext>
            </a:extLst>
          </p:cNvPr>
          <p:cNvSpPr>
            <a:spLocks noGrp="1"/>
          </p:cNvSpPr>
          <p:nvPr>
            <p:ph type="sldNum" sz="quarter" idx="12"/>
          </p:nvPr>
        </p:nvSpPr>
        <p:spPr/>
        <p:txBody>
          <a:bodyPr/>
          <a:lstStyle/>
          <a:p>
            <a:fld id="{D60ECA09-1BC6-435C-886F-70D201C1A253}" type="slidenum">
              <a:rPr lang="zh-TW" altLang="en-US" smtClean="0"/>
              <a:t>‹#›</a:t>
            </a:fld>
            <a:endParaRPr lang="zh-TW" altLang="en-US"/>
          </a:p>
        </p:txBody>
      </p:sp>
    </p:spTree>
    <p:extLst>
      <p:ext uri="{BB962C8B-B14F-4D97-AF65-F5344CB8AC3E}">
        <p14:creationId xmlns:p14="http://schemas.microsoft.com/office/powerpoint/2010/main" val="1484578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5C75134-B291-4300-9919-428CB38FCEDE}"/>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73A97DE0-7FF1-4C31-BCD5-45B35C8D94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DA4A660A-6C15-4085-85C8-57D524346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D56E1615-78FF-4258-9F2F-AEC287CEB4B6}"/>
              </a:ext>
            </a:extLst>
          </p:cNvPr>
          <p:cNvSpPr>
            <a:spLocks noGrp="1"/>
          </p:cNvSpPr>
          <p:nvPr>
            <p:ph type="dt" sz="half" idx="10"/>
          </p:nvPr>
        </p:nvSpPr>
        <p:spPr/>
        <p:txBody>
          <a:bodyPr/>
          <a:lstStyle/>
          <a:p>
            <a:fld id="{1AF56869-0A6F-4963-AEDC-A50FFB879605}" type="datetime1">
              <a:rPr lang="zh-TW" altLang="en-US" smtClean="0"/>
              <a:t>2024/5/19</a:t>
            </a:fld>
            <a:endParaRPr lang="zh-TW" altLang="en-US"/>
          </a:p>
        </p:txBody>
      </p:sp>
      <p:sp>
        <p:nvSpPr>
          <p:cNvPr id="6" name="頁尾版面配置區 5">
            <a:extLst>
              <a:ext uri="{FF2B5EF4-FFF2-40B4-BE49-F238E27FC236}">
                <a16:creationId xmlns:a16="http://schemas.microsoft.com/office/drawing/2014/main" id="{07E74363-9792-4BF2-808D-516EFC66F381}"/>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25AE82C2-10C8-48CB-BF68-725F34F0C8CD}"/>
              </a:ext>
            </a:extLst>
          </p:cNvPr>
          <p:cNvSpPr>
            <a:spLocks noGrp="1"/>
          </p:cNvSpPr>
          <p:nvPr>
            <p:ph type="sldNum" sz="quarter" idx="12"/>
          </p:nvPr>
        </p:nvSpPr>
        <p:spPr/>
        <p:txBody>
          <a:bodyPr/>
          <a:lstStyle/>
          <a:p>
            <a:fld id="{D60ECA09-1BC6-435C-886F-70D201C1A253}" type="slidenum">
              <a:rPr lang="zh-TW" altLang="en-US" smtClean="0"/>
              <a:t>‹#›</a:t>
            </a:fld>
            <a:endParaRPr lang="zh-TW" altLang="en-US"/>
          </a:p>
        </p:txBody>
      </p:sp>
    </p:spTree>
    <p:extLst>
      <p:ext uri="{BB962C8B-B14F-4D97-AF65-F5344CB8AC3E}">
        <p14:creationId xmlns:p14="http://schemas.microsoft.com/office/powerpoint/2010/main" val="3927645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90A8C2F9-2108-4E8B-88C7-3A4ED93B0F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9A5B0C0-6CD3-4659-AA01-C9CF71C418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454AD31-DEA7-4E8D-90C4-39E6D893DD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EF5B8A-91A0-4D2B-A9B7-FCBE15B96DBB}" type="datetime1">
              <a:rPr lang="zh-TW" altLang="en-US" smtClean="0"/>
              <a:t>2024/5/19</a:t>
            </a:fld>
            <a:endParaRPr lang="zh-TW" altLang="en-US"/>
          </a:p>
        </p:txBody>
      </p:sp>
      <p:sp>
        <p:nvSpPr>
          <p:cNvPr id="5" name="頁尾版面配置區 4">
            <a:extLst>
              <a:ext uri="{FF2B5EF4-FFF2-40B4-BE49-F238E27FC236}">
                <a16:creationId xmlns:a16="http://schemas.microsoft.com/office/drawing/2014/main" id="{3C9219B0-EDFA-4120-9847-8B48DF411E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72E16AE3-6CC6-45BE-B6A4-5A59DC8FB3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0ECA09-1BC6-435C-886F-70D201C1A253}" type="slidenum">
              <a:rPr lang="zh-TW" altLang="en-US" smtClean="0"/>
              <a:t>‹#›</a:t>
            </a:fld>
            <a:endParaRPr lang="zh-TW" altLang="en-US"/>
          </a:p>
        </p:txBody>
      </p:sp>
    </p:spTree>
    <p:extLst>
      <p:ext uri="{BB962C8B-B14F-4D97-AF65-F5344CB8AC3E}">
        <p14:creationId xmlns:p14="http://schemas.microsoft.com/office/powerpoint/2010/main" val="17791616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10" Type="http://schemas.openxmlformats.org/officeDocument/2006/relationships/image" Target="../media/image39.png"/><Relationship Id="rId4" Type="http://schemas.openxmlformats.org/officeDocument/2006/relationships/image" Target="../media/image33.png"/><Relationship Id="rId9" Type="http://schemas.openxmlformats.org/officeDocument/2006/relationships/image" Target="../media/image3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46.jpeg"/><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 Id="rId9" Type="http://schemas.openxmlformats.org/officeDocument/2006/relationships/image" Target="../media/image47.png"/></Relationships>
</file>

<file path=ppt/slides/_rels/slide24.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9.png"/><Relationship Id="rId3" Type="http://schemas.openxmlformats.org/officeDocument/2006/relationships/image" Target="../media/image49.png"/><Relationship Id="rId7" Type="http://schemas.openxmlformats.org/officeDocument/2006/relationships/image" Target="../media/image53.png"/><Relationship Id="rId12" Type="http://schemas.openxmlformats.org/officeDocument/2006/relationships/image" Target="../media/image58.png"/><Relationship Id="rId2"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image" Target="../media/image52.png"/><Relationship Id="rId11" Type="http://schemas.openxmlformats.org/officeDocument/2006/relationships/image" Target="../media/image57.png"/><Relationship Id="rId5" Type="http://schemas.openxmlformats.org/officeDocument/2006/relationships/image" Target="../media/image51.png"/><Relationship Id="rId10" Type="http://schemas.openxmlformats.org/officeDocument/2006/relationships/image" Target="../media/image56.png"/><Relationship Id="rId4" Type="http://schemas.openxmlformats.org/officeDocument/2006/relationships/image" Target="../media/image50.png"/><Relationship Id="rId9" Type="http://schemas.openxmlformats.org/officeDocument/2006/relationships/image" Target="../media/image5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jpg"/><Relationship Id="rId1" Type="http://schemas.openxmlformats.org/officeDocument/2006/relationships/slideLayout" Target="../slideLayouts/slideLayout2.xml"/><Relationship Id="rId5" Type="http://schemas.openxmlformats.org/officeDocument/2006/relationships/image" Target="../media/image65.png"/><Relationship Id="rId4" Type="http://schemas.openxmlformats.org/officeDocument/2006/relationships/image" Target="../media/image64.png"/></Relationships>
</file>

<file path=ppt/slides/_rels/slide31.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3.png"/><Relationship Id="rId1" Type="http://schemas.openxmlformats.org/officeDocument/2006/relationships/slideLayout" Target="../slideLayouts/slideLayout2.xml"/><Relationship Id="rId4" Type="http://schemas.openxmlformats.org/officeDocument/2006/relationships/image" Target="../media/image66.png"/></Relationships>
</file>

<file path=ppt/slides/_rels/slide3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5.png"/><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66.png"/><Relationship Id="rId4" Type="http://schemas.openxmlformats.org/officeDocument/2006/relationships/image" Target="../media/image67.png"/></Relationships>
</file>

<file path=ppt/slides/_rels/slide33.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 Id="rId4" Type="http://schemas.openxmlformats.org/officeDocument/2006/relationships/image" Target="../media/image7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wandb.ai/tonytu/paper%20experiment/runs/dulr7mxd/overview?nw=nwusertonytu"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hyperlink" Target="https://wandb.ai/tonytu/paper%20experiment/runs/9vzqkf92/overview?nw=nwusertonytu"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20C54D79-7043-4C09-9838-2D835E1E697C}"/>
              </a:ext>
            </a:extLst>
          </p:cNvPr>
          <p:cNvSpPr>
            <a:spLocks noGrp="1"/>
          </p:cNvSpPr>
          <p:nvPr>
            <p:ph type="ctrTitle"/>
          </p:nvPr>
        </p:nvSpPr>
        <p:spPr/>
        <p:txBody>
          <a:bodyPr/>
          <a:lstStyle/>
          <a:p>
            <a:r>
              <a:rPr lang="zh-TW" altLang="en-US" dirty="0"/>
              <a:t>實驗整理</a:t>
            </a:r>
          </a:p>
        </p:txBody>
      </p:sp>
      <p:sp>
        <p:nvSpPr>
          <p:cNvPr id="5" name="副標題 4">
            <a:extLst>
              <a:ext uri="{FF2B5EF4-FFF2-40B4-BE49-F238E27FC236}">
                <a16:creationId xmlns:a16="http://schemas.microsoft.com/office/drawing/2014/main" id="{6E3CF840-DCC5-4186-B054-A26D19C79188}"/>
              </a:ext>
            </a:extLst>
          </p:cNvPr>
          <p:cNvSpPr>
            <a:spLocks noGrp="1"/>
          </p:cNvSpPr>
          <p:nvPr>
            <p:ph type="subTitle" idx="1"/>
          </p:nvPr>
        </p:nvSpPr>
        <p:spPr/>
        <p:txBody>
          <a:bodyPr/>
          <a:lstStyle/>
          <a:p>
            <a:endParaRPr lang="zh-TW" altLang="en-US"/>
          </a:p>
        </p:txBody>
      </p:sp>
      <p:sp>
        <p:nvSpPr>
          <p:cNvPr id="6" name="投影片編號版面配置區 5">
            <a:extLst>
              <a:ext uri="{FF2B5EF4-FFF2-40B4-BE49-F238E27FC236}">
                <a16:creationId xmlns:a16="http://schemas.microsoft.com/office/drawing/2014/main" id="{5A67C3D0-BE86-4BC6-A30B-13DEB5A7F431}"/>
              </a:ext>
            </a:extLst>
          </p:cNvPr>
          <p:cNvSpPr>
            <a:spLocks noGrp="1"/>
          </p:cNvSpPr>
          <p:nvPr>
            <p:ph type="sldNum" sz="quarter" idx="12"/>
          </p:nvPr>
        </p:nvSpPr>
        <p:spPr/>
        <p:txBody>
          <a:bodyPr/>
          <a:lstStyle/>
          <a:p>
            <a:fld id="{D60ECA09-1BC6-435C-886F-70D201C1A253}" type="slidenum">
              <a:rPr lang="zh-TW" altLang="en-US" smtClean="0"/>
              <a:t>1</a:t>
            </a:fld>
            <a:endParaRPr lang="zh-TW" altLang="en-US"/>
          </a:p>
        </p:txBody>
      </p:sp>
    </p:spTree>
    <p:extLst>
      <p:ext uri="{BB962C8B-B14F-4D97-AF65-F5344CB8AC3E}">
        <p14:creationId xmlns:p14="http://schemas.microsoft.com/office/powerpoint/2010/main" val="33223573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823146CB-1A12-466D-BBF2-AB42565959CD}"/>
              </a:ext>
            </a:extLst>
          </p:cNvPr>
          <p:cNvSpPr>
            <a:spLocks noGrp="1"/>
          </p:cNvSpPr>
          <p:nvPr>
            <p:ph type="title"/>
          </p:nvPr>
        </p:nvSpPr>
        <p:spPr/>
        <p:txBody>
          <a:bodyPr/>
          <a:lstStyle/>
          <a:p>
            <a:r>
              <a:rPr lang="zh-TW" altLang="en-US" dirty="0"/>
              <a:t>臉部資料集 </a:t>
            </a:r>
            <a:r>
              <a:rPr lang="en-US" altLang="zh-TW" dirty="0"/>
              <a:t>—</a:t>
            </a:r>
            <a:r>
              <a:rPr lang="zh-TW" altLang="en-US" dirty="0"/>
              <a:t> 由來</a:t>
            </a:r>
          </a:p>
        </p:txBody>
      </p:sp>
      <p:sp>
        <p:nvSpPr>
          <p:cNvPr id="6" name="內容版面配置區 5">
            <a:extLst>
              <a:ext uri="{FF2B5EF4-FFF2-40B4-BE49-F238E27FC236}">
                <a16:creationId xmlns:a16="http://schemas.microsoft.com/office/drawing/2014/main" id="{B19C5DB4-38EE-4053-B94C-657BF9710D5F}"/>
              </a:ext>
            </a:extLst>
          </p:cNvPr>
          <p:cNvSpPr>
            <a:spLocks noGrp="1"/>
          </p:cNvSpPr>
          <p:nvPr>
            <p:ph idx="1"/>
          </p:nvPr>
        </p:nvSpPr>
        <p:spPr>
          <a:xfrm>
            <a:off x="838200" y="1624457"/>
            <a:ext cx="10515600" cy="4914455"/>
          </a:xfrm>
        </p:spPr>
        <p:txBody>
          <a:bodyPr>
            <a:normAutofit/>
          </a:bodyPr>
          <a:lstStyle/>
          <a:p>
            <a:pPr>
              <a:lnSpc>
                <a:spcPct val="150000"/>
              </a:lnSpc>
            </a:pPr>
            <a:r>
              <a:rPr lang="zh-TW" altLang="en-US" sz="1800" dirty="0"/>
              <a:t>由於我們的模型在訓練的過程中使用</a:t>
            </a:r>
            <a:r>
              <a:rPr lang="en-US" altLang="zh-TW" sz="1800" dirty="0"/>
              <a:t>SFM</a:t>
            </a:r>
            <a:r>
              <a:rPr lang="zh-TW" altLang="en-US" sz="1800" dirty="0"/>
              <a:t>來取代原來</a:t>
            </a:r>
            <a:r>
              <a:rPr lang="en-US" altLang="zh-TW" sz="1800" dirty="0"/>
              <a:t>CNN</a:t>
            </a:r>
            <a:r>
              <a:rPr lang="zh-TW" altLang="en-US" sz="1800" dirty="0"/>
              <a:t>的 </a:t>
            </a:r>
            <a:r>
              <a:rPr lang="en-US" altLang="zh-TW" sz="1800" dirty="0"/>
              <a:t>pooling </a:t>
            </a:r>
            <a:r>
              <a:rPr lang="zh-TW" altLang="en-US" sz="1800" dirty="0"/>
              <a:t>部分，在</a:t>
            </a:r>
            <a:r>
              <a:rPr lang="en-US" altLang="zh-TW" sz="1800" dirty="0"/>
              <a:t>SFM</a:t>
            </a:r>
            <a:r>
              <a:rPr lang="zh-TW" altLang="en-US" sz="1800" dirty="0"/>
              <a:t>合併的過程中我們會利用時間遺忘參數</a:t>
            </a:r>
            <a:r>
              <a:rPr lang="en-US" altLang="zh-TW" sz="1800" dirty="0"/>
              <a:t>(</a:t>
            </a:r>
            <a:r>
              <a:rPr lang="el-GR" altLang="zh-TW" sz="1800" dirty="0"/>
              <a:t>α</a:t>
            </a:r>
            <a:r>
              <a:rPr lang="en-US" altLang="zh-TW" sz="1800" dirty="0"/>
              <a:t>)</a:t>
            </a:r>
            <a:r>
              <a:rPr lang="zh-TW" altLang="en-US" sz="1800" dirty="0"/>
              <a:t> 保留特徵的空間資訊，因此我們有理由相信</a:t>
            </a:r>
            <a:r>
              <a:rPr lang="en-US" altLang="zh-TW" sz="1800" dirty="0"/>
              <a:t>SFMCNN</a:t>
            </a:r>
            <a:r>
              <a:rPr lang="zh-TW" altLang="en-US" sz="1800" dirty="0"/>
              <a:t>在捕捉局部特徵的前提下也能考慮特徵空間資訊。</a:t>
            </a:r>
            <a:endParaRPr lang="en-US" altLang="zh-TW" sz="1800" dirty="0"/>
          </a:p>
          <a:p>
            <a:pPr>
              <a:lnSpc>
                <a:spcPct val="150000"/>
              </a:lnSpc>
            </a:pPr>
            <a:r>
              <a:rPr lang="zh-TW" altLang="en-US" sz="1800" dirty="0"/>
              <a:t>因此我們決定使用臉部資料集來證明我們的觀點。</a:t>
            </a:r>
            <a:endParaRPr lang="en-US" altLang="zh-TW" sz="1800" dirty="0"/>
          </a:p>
        </p:txBody>
      </p:sp>
      <p:sp>
        <p:nvSpPr>
          <p:cNvPr id="4" name="投影片編號版面配置區 3">
            <a:extLst>
              <a:ext uri="{FF2B5EF4-FFF2-40B4-BE49-F238E27FC236}">
                <a16:creationId xmlns:a16="http://schemas.microsoft.com/office/drawing/2014/main" id="{9ED7149C-F0AF-4E69-8227-7D3254AD2352}"/>
              </a:ext>
            </a:extLst>
          </p:cNvPr>
          <p:cNvSpPr>
            <a:spLocks noGrp="1"/>
          </p:cNvSpPr>
          <p:nvPr>
            <p:ph type="sldNum" sz="quarter" idx="12"/>
          </p:nvPr>
        </p:nvSpPr>
        <p:spPr/>
        <p:txBody>
          <a:bodyPr/>
          <a:lstStyle/>
          <a:p>
            <a:fld id="{D60ECA09-1BC6-435C-886F-70D201C1A253}" type="slidenum">
              <a:rPr lang="zh-TW" altLang="en-US" smtClean="0"/>
              <a:t>10</a:t>
            </a:fld>
            <a:endParaRPr lang="zh-TW" altLang="en-US"/>
          </a:p>
        </p:txBody>
      </p:sp>
    </p:spTree>
    <p:extLst>
      <p:ext uri="{BB962C8B-B14F-4D97-AF65-F5344CB8AC3E}">
        <p14:creationId xmlns:p14="http://schemas.microsoft.com/office/powerpoint/2010/main" val="6710236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5B23F2A-1B47-4AA1-B012-2793205FA8BD}"/>
              </a:ext>
            </a:extLst>
          </p:cNvPr>
          <p:cNvSpPr>
            <a:spLocks noGrp="1"/>
          </p:cNvSpPr>
          <p:nvPr>
            <p:ph type="title"/>
          </p:nvPr>
        </p:nvSpPr>
        <p:spPr/>
        <p:txBody>
          <a:bodyPr/>
          <a:lstStyle/>
          <a:p>
            <a:r>
              <a:rPr lang="zh-TW" altLang="en-US" dirty="0"/>
              <a:t>臉部資料集</a:t>
            </a:r>
            <a:r>
              <a:rPr lang="en-US" altLang="zh-TW" dirty="0"/>
              <a:t>(60</a:t>
            </a:r>
            <a:r>
              <a:rPr lang="zh-TW" altLang="en-US" dirty="0"/>
              <a:t>*</a:t>
            </a:r>
            <a:r>
              <a:rPr lang="en-US" altLang="zh-TW" dirty="0"/>
              <a:t>60):</a:t>
            </a:r>
            <a:r>
              <a:rPr lang="zh-TW" altLang="en-US" dirty="0"/>
              <a:t> </a:t>
            </a:r>
          </a:p>
        </p:txBody>
      </p:sp>
      <p:graphicFrame>
        <p:nvGraphicFramePr>
          <p:cNvPr id="5" name="表格 5">
            <a:extLst>
              <a:ext uri="{FF2B5EF4-FFF2-40B4-BE49-F238E27FC236}">
                <a16:creationId xmlns:a16="http://schemas.microsoft.com/office/drawing/2014/main" id="{1B353365-845E-4E11-B2CF-F223762FF4C8}"/>
              </a:ext>
            </a:extLst>
          </p:cNvPr>
          <p:cNvGraphicFramePr>
            <a:graphicFrameLocks noGrp="1"/>
          </p:cNvGraphicFramePr>
          <p:nvPr>
            <p:ph idx="1"/>
            <p:extLst>
              <p:ext uri="{D42A27DB-BD31-4B8C-83A1-F6EECF244321}">
                <p14:modId xmlns:p14="http://schemas.microsoft.com/office/powerpoint/2010/main" val="1651340235"/>
              </p:ext>
            </p:extLst>
          </p:nvPr>
        </p:nvGraphicFramePr>
        <p:xfrm>
          <a:off x="1168908" y="1557400"/>
          <a:ext cx="9328404" cy="5040424"/>
        </p:xfrm>
        <a:graphic>
          <a:graphicData uri="http://schemas.openxmlformats.org/drawingml/2006/table">
            <a:tbl>
              <a:tblPr firstRow="1" bandRow="1">
                <a:tableStyleId>{5C22544A-7EE6-4342-B048-85BDC9FD1C3A}</a:tableStyleId>
              </a:tblPr>
              <a:tblGrid>
                <a:gridCol w="1726894">
                  <a:extLst>
                    <a:ext uri="{9D8B030D-6E8A-4147-A177-3AD203B41FA5}">
                      <a16:colId xmlns:a16="http://schemas.microsoft.com/office/drawing/2014/main" val="1534373785"/>
                    </a:ext>
                  </a:extLst>
                </a:gridCol>
                <a:gridCol w="5701493">
                  <a:extLst>
                    <a:ext uri="{9D8B030D-6E8A-4147-A177-3AD203B41FA5}">
                      <a16:colId xmlns:a16="http://schemas.microsoft.com/office/drawing/2014/main" val="390878769"/>
                    </a:ext>
                  </a:extLst>
                </a:gridCol>
                <a:gridCol w="1900017">
                  <a:extLst>
                    <a:ext uri="{9D8B030D-6E8A-4147-A177-3AD203B41FA5}">
                      <a16:colId xmlns:a16="http://schemas.microsoft.com/office/drawing/2014/main" val="554236963"/>
                    </a:ext>
                  </a:extLst>
                </a:gridCol>
              </a:tblGrid>
              <a:tr h="801681">
                <a:tc>
                  <a:txBody>
                    <a:bodyPr/>
                    <a:lstStyle/>
                    <a:p>
                      <a:pPr algn="ctr"/>
                      <a:r>
                        <a:rPr lang="zh-TW" altLang="en-US" dirty="0"/>
                        <a:t>類別</a:t>
                      </a:r>
                    </a:p>
                  </a:txBody>
                  <a:tcPr anchor="ctr"/>
                </a:tc>
                <a:tc>
                  <a:txBody>
                    <a:bodyPr/>
                    <a:lstStyle/>
                    <a:p>
                      <a:pPr algn="ctr"/>
                      <a:r>
                        <a:rPr lang="zh-TW" altLang="en-US" dirty="0"/>
                        <a:t>範例</a:t>
                      </a:r>
                    </a:p>
                  </a:txBody>
                  <a:tcPr anchor="ctr"/>
                </a:tc>
                <a:tc>
                  <a:txBody>
                    <a:bodyPr/>
                    <a:lstStyle/>
                    <a:p>
                      <a:pPr algn="ctr"/>
                      <a:r>
                        <a:rPr lang="zh-TW" altLang="en-US" dirty="0"/>
                        <a:t>數量</a:t>
                      </a:r>
                    </a:p>
                  </a:txBody>
                  <a:tcPr anchor="ctr"/>
                </a:tc>
                <a:extLst>
                  <a:ext uri="{0D108BD9-81ED-4DB2-BD59-A6C34878D82A}">
                    <a16:rowId xmlns:a16="http://schemas.microsoft.com/office/drawing/2014/main" val="510369007"/>
                  </a:ext>
                </a:extLst>
              </a:tr>
              <a:tr h="1877639">
                <a:tc>
                  <a:txBody>
                    <a:bodyPr/>
                    <a:lstStyle/>
                    <a:p>
                      <a:pPr algn="ctr"/>
                      <a:r>
                        <a:rPr lang="en-US" altLang="zh-TW" dirty="0"/>
                        <a:t>Face</a:t>
                      </a:r>
                      <a:endParaRPr lang="zh-TW" altLang="en-US" dirty="0"/>
                    </a:p>
                  </a:txBody>
                  <a:tcPr anchor="ctr"/>
                </a:tc>
                <a:tc>
                  <a:txBody>
                    <a:bodyPr/>
                    <a:lstStyle/>
                    <a:p>
                      <a:pPr algn="l"/>
                      <a:r>
                        <a:rPr lang="en-US" altLang="zh-TW" sz="1800" b="0" i="0" kern="1200" dirty="0">
                          <a:solidFill>
                            <a:schemeClr val="dk1"/>
                          </a:solidFill>
                          <a:effectLst/>
                          <a:latin typeface="+mn-lt"/>
                          <a:ea typeface="+mn-ea"/>
                          <a:cs typeface="+mn-cs"/>
                        </a:rPr>
                        <a:t>id = 4972</a:t>
                      </a:r>
                      <a:endParaRPr lang="zh-TW" altLang="en-US" dirty="0"/>
                    </a:p>
                  </a:txBody>
                  <a:tcPr anchor="ctr"/>
                </a:tc>
                <a:tc>
                  <a:txBody>
                    <a:bodyPr/>
                    <a:lstStyle/>
                    <a:p>
                      <a:pPr algn="ctr"/>
                      <a:r>
                        <a:rPr lang="en-US" altLang="zh-TW" dirty="0"/>
                        <a:t>6000</a:t>
                      </a:r>
                      <a:endParaRPr lang="zh-TW" altLang="en-US" dirty="0"/>
                    </a:p>
                  </a:txBody>
                  <a:tcPr anchor="ctr"/>
                </a:tc>
                <a:extLst>
                  <a:ext uri="{0D108BD9-81ED-4DB2-BD59-A6C34878D82A}">
                    <a16:rowId xmlns:a16="http://schemas.microsoft.com/office/drawing/2014/main" val="262003097"/>
                  </a:ext>
                </a:extLst>
              </a:tr>
              <a:tr h="2361104">
                <a:tc>
                  <a:txBody>
                    <a:bodyPr/>
                    <a:lstStyle/>
                    <a:p>
                      <a:pPr algn="ctr"/>
                      <a:r>
                        <a:rPr lang="en-US" altLang="zh-TW" dirty="0"/>
                        <a:t>Other</a:t>
                      </a:r>
                    </a:p>
                    <a:p>
                      <a:pPr algn="ctr"/>
                      <a:r>
                        <a:rPr lang="en-US" altLang="zh-TW" dirty="0"/>
                        <a:t>(Circle, Baseball, Apple)</a:t>
                      </a:r>
                      <a:endParaRPr lang="zh-TW" altLang="en-US" dirty="0"/>
                    </a:p>
                  </a:txBody>
                  <a:tcPr anchor="ctr"/>
                </a:tc>
                <a:tc>
                  <a:txBody>
                    <a:bodyPr/>
                    <a:lstStyle/>
                    <a:p>
                      <a:pPr algn="l"/>
                      <a:r>
                        <a:rPr lang="en-US" altLang="zh-TW" dirty="0"/>
                        <a:t>id = 1644</a:t>
                      </a:r>
                      <a:endParaRPr lang="zh-TW" altLang="en-US" dirty="0"/>
                    </a:p>
                  </a:txBody>
                  <a:tcPr anchor="ctr"/>
                </a:tc>
                <a:tc>
                  <a:txBody>
                    <a:bodyPr/>
                    <a:lstStyle/>
                    <a:p>
                      <a:pPr algn="ctr"/>
                      <a:r>
                        <a:rPr lang="en-US" altLang="zh-TW" dirty="0"/>
                        <a:t>6000</a:t>
                      </a:r>
                    </a:p>
                    <a:p>
                      <a:pPr algn="ctr"/>
                      <a:r>
                        <a:rPr lang="en-US" altLang="zh-TW" dirty="0"/>
                        <a:t>(</a:t>
                      </a:r>
                      <a:r>
                        <a:rPr lang="zh-TW" altLang="en-US" dirty="0"/>
                        <a:t>由每個類別各</a:t>
                      </a:r>
                      <a:r>
                        <a:rPr lang="en-US" altLang="zh-TW" dirty="0"/>
                        <a:t>2000</a:t>
                      </a:r>
                      <a:r>
                        <a:rPr lang="zh-TW" altLang="en-US" dirty="0"/>
                        <a:t>張組合而成</a:t>
                      </a:r>
                      <a:r>
                        <a:rPr lang="en-US" altLang="zh-TW" dirty="0"/>
                        <a:t>)</a:t>
                      </a:r>
                      <a:endParaRPr lang="zh-TW" altLang="en-US" dirty="0"/>
                    </a:p>
                  </a:txBody>
                  <a:tcPr anchor="ctr"/>
                </a:tc>
                <a:extLst>
                  <a:ext uri="{0D108BD9-81ED-4DB2-BD59-A6C34878D82A}">
                    <a16:rowId xmlns:a16="http://schemas.microsoft.com/office/drawing/2014/main" val="1283547830"/>
                  </a:ext>
                </a:extLst>
              </a:tr>
            </a:tbl>
          </a:graphicData>
        </a:graphic>
      </p:graphicFrame>
      <p:sp>
        <p:nvSpPr>
          <p:cNvPr id="4" name="投影片編號版面配置區 3">
            <a:extLst>
              <a:ext uri="{FF2B5EF4-FFF2-40B4-BE49-F238E27FC236}">
                <a16:creationId xmlns:a16="http://schemas.microsoft.com/office/drawing/2014/main" id="{FEAD0C7F-6E3C-47D5-B228-F9A755FE2358}"/>
              </a:ext>
            </a:extLst>
          </p:cNvPr>
          <p:cNvSpPr>
            <a:spLocks noGrp="1"/>
          </p:cNvSpPr>
          <p:nvPr>
            <p:ph type="sldNum" sz="quarter" idx="12"/>
          </p:nvPr>
        </p:nvSpPr>
        <p:spPr/>
        <p:txBody>
          <a:bodyPr/>
          <a:lstStyle/>
          <a:p>
            <a:fld id="{D60ECA09-1BC6-435C-886F-70D201C1A253}" type="slidenum">
              <a:rPr lang="zh-TW" altLang="en-US" smtClean="0"/>
              <a:t>11</a:t>
            </a:fld>
            <a:endParaRPr lang="zh-TW" altLang="en-US"/>
          </a:p>
        </p:txBody>
      </p:sp>
      <p:pic>
        <p:nvPicPr>
          <p:cNvPr id="7" name="圖片 6">
            <a:extLst>
              <a:ext uri="{FF2B5EF4-FFF2-40B4-BE49-F238E27FC236}">
                <a16:creationId xmlns:a16="http://schemas.microsoft.com/office/drawing/2014/main" id="{AF3A875F-E8E0-4D21-B556-0AD8DDEBABEB}"/>
              </a:ext>
            </a:extLst>
          </p:cNvPr>
          <p:cNvPicPr>
            <a:picLocks noChangeAspect="1"/>
          </p:cNvPicPr>
          <p:nvPr/>
        </p:nvPicPr>
        <p:blipFill>
          <a:blip r:embed="rId2"/>
          <a:stretch>
            <a:fillRect/>
          </a:stretch>
        </p:blipFill>
        <p:spPr>
          <a:xfrm>
            <a:off x="5227320" y="2411072"/>
            <a:ext cx="1737360" cy="1733184"/>
          </a:xfrm>
          <a:prstGeom prst="rect">
            <a:avLst/>
          </a:prstGeom>
        </p:spPr>
      </p:pic>
      <p:pic>
        <p:nvPicPr>
          <p:cNvPr id="9" name="圖片 8">
            <a:extLst>
              <a:ext uri="{FF2B5EF4-FFF2-40B4-BE49-F238E27FC236}">
                <a16:creationId xmlns:a16="http://schemas.microsoft.com/office/drawing/2014/main" id="{ACAF17EB-B5AD-4BD4-B910-2AB60757E320}"/>
              </a:ext>
            </a:extLst>
          </p:cNvPr>
          <p:cNvPicPr>
            <a:picLocks noChangeAspect="1"/>
          </p:cNvPicPr>
          <p:nvPr/>
        </p:nvPicPr>
        <p:blipFill>
          <a:blip r:embed="rId3"/>
          <a:stretch>
            <a:fillRect/>
          </a:stretch>
        </p:blipFill>
        <p:spPr>
          <a:xfrm>
            <a:off x="3903302" y="4864640"/>
            <a:ext cx="1404790" cy="1401413"/>
          </a:xfrm>
          <a:prstGeom prst="rect">
            <a:avLst/>
          </a:prstGeom>
        </p:spPr>
      </p:pic>
      <p:pic>
        <p:nvPicPr>
          <p:cNvPr id="11" name="圖片 10">
            <a:extLst>
              <a:ext uri="{FF2B5EF4-FFF2-40B4-BE49-F238E27FC236}">
                <a16:creationId xmlns:a16="http://schemas.microsoft.com/office/drawing/2014/main" id="{CC309ED8-1ACD-490E-8AB3-A127E14A8A56}"/>
              </a:ext>
            </a:extLst>
          </p:cNvPr>
          <p:cNvPicPr>
            <a:picLocks noChangeAspect="1"/>
          </p:cNvPicPr>
          <p:nvPr/>
        </p:nvPicPr>
        <p:blipFill>
          <a:blip r:embed="rId4"/>
          <a:stretch>
            <a:fillRect/>
          </a:stretch>
        </p:blipFill>
        <p:spPr>
          <a:xfrm>
            <a:off x="5462185" y="4864640"/>
            <a:ext cx="1404790" cy="1401413"/>
          </a:xfrm>
          <a:prstGeom prst="rect">
            <a:avLst/>
          </a:prstGeom>
        </p:spPr>
      </p:pic>
      <p:pic>
        <p:nvPicPr>
          <p:cNvPr id="13" name="圖片 12">
            <a:extLst>
              <a:ext uri="{FF2B5EF4-FFF2-40B4-BE49-F238E27FC236}">
                <a16:creationId xmlns:a16="http://schemas.microsoft.com/office/drawing/2014/main" id="{0E85B58F-096B-423B-B77C-9F226B80FCA7}"/>
              </a:ext>
            </a:extLst>
          </p:cNvPr>
          <p:cNvPicPr>
            <a:picLocks noChangeAspect="1"/>
          </p:cNvPicPr>
          <p:nvPr/>
        </p:nvPicPr>
        <p:blipFill>
          <a:blip r:embed="rId5"/>
          <a:stretch>
            <a:fillRect/>
          </a:stretch>
        </p:blipFill>
        <p:spPr>
          <a:xfrm>
            <a:off x="6964680" y="4864639"/>
            <a:ext cx="1404790" cy="1401413"/>
          </a:xfrm>
          <a:prstGeom prst="rect">
            <a:avLst/>
          </a:prstGeom>
        </p:spPr>
      </p:pic>
    </p:spTree>
    <p:extLst>
      <p:ext uri="{BB962C8B-B14F-4D97-AF65-F5344CB8AC3E}">
        <p14:creationId xmlns:p14="http://schemas.microsoft.com/office/powerpoint/2010/main" val="190756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DC43AA-ECD0-4F3A-8948-BBB88F2D6D2D}"/>
              </a:ext>
            </a:extLst>
          </p:cNvPr>
          <p:cNvSpPr>
            <a:spLocks noGrp="1"/>
          </p:cNvSpPr>
          <p:nvPr>
            <p:ph type="title"/>
          </p:nvPr>
        </p:nvSpPr>
        <p:spPr/>
        <p:txBody>
          <a:bodyPr/>
          <a:lstStyle/>
          <a:p>
            <a:r>
              <a:rPr lang="zh-TW" altLang="en-US" dirty="0"/>
              <a:t>臉部資料集</a:t>
            </a:r>
            <a:r>
              <a:rPr lang="en-US" altLang="zh-TW" dirty="0"/>
              <a:t>—</a:t>
            </a:r>
            <a:r>
              <a:rPr lang="zh-TW" altLang="en-US" dirty="0"/>
              <a:t> 模型架構</a:t>
            </a:r>
          </a:p>
        </p:txBody>
      </p:sp>
      <p:sp>
        <p:nvSpPr>
          <p:cNvPr id="4" name="投影片編號版面配置區 3">
            <a:extLst>
              <a:ext uri="{FF2B5EF4-FFF2-40B4-BE49-F238E27FC236}">
                <a16:creationId xmlns:a16="http://schemas.microsoft.com/office/drawing/2014/main" id="{70FA573C-262F-4E31-B768-8EF110BB273A}"/>
              </a:ext>
            </a:extLst>
          </p:cNvPr>
          <p:cNvSpPr>
            <a:spLocks noGrp="1"/>
          </p:cNvSpPr>
          <p:nvPr>
            <p:ph type="sldNum" sz="quarter" idx="12"/>
          </p:nvPr>
        </p:nvSpPr>
        <p:spPr/>
        <p:txBody>
          <a:bodyPr/>
          <a:lstStyle/>
          <a:p>
            <a:fld id="{D60ECA09-1BC6-435C-886F-70D201C1A253}" type="slidenum">
              <a:rPr lang="zh-TW" altLang="en-US" smtClean="0"/>
              <a:pPr/>
              <a:t>12</a:t>
            </a:fld>
            <a:endParaRPr lang="zh-TW" altLang="en-US"/>
          </a:p>
        </p:txBody>
      </p:sp>
      <p:pic>
        <p:nvPicPr>
          <p:cNvPr id="3074" name="Picture 2">
            <a:extLst>
              <a:ext uri="{FF2B5EF4-FFF2-40B4-BE49-F238E27FC236}">
                <a16:creationId xmlns:a16="http://schemas.microsoft.com/office/drawing/2014/main" id="{AEDB72A9-FA4B-421B-9172-841E21354A0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2641247"/>
            <a:ext cx="10515600" cy="2248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3337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DC43AA-ECD0-4F3A-8948-BBB88F2D6D2D}"/>
              </a:ext>
            </a:extLst>
          </p:cNvPr>
          <p:cNvSpPr>
            <a:spLocks noGrp="1"/>
          </p:cNvSpPr>
          <p:nvPr>
            <p:ph type="title"/>
          </p:nvPr>
        </p:nvSpPr>
        <p:spPr/>
        <p:txBody>
          <a:bodyPr/>
          <a:lstStyle/>
          <a:p>
            <a:r>
              <a:rPr lang="zh-TW" altLang="en-US" dirty="0"/>
              <a:t>臉部資料集</a:t>
            </a:r>
            <a:r>
              <a:rPr lang="en-US" altLang="zh-TW" dirty="0"/>
              <a:t>—</a:t>
            </a:r>
            <a:r>
              <a:rPr lang="zh-TW" altLang="en-US" dirty="0"/>
              <a:t> 實驗</a:t>
            </a:r>
          </a:p>
        </p:txBody>
      </p:sp>
      <p:sp>
        <p:nvSpPr>
          <p:cNvPr id="4" name="投影片編號版面配置區 3">
            <a:extLst>
              <a:ext uri="{FF2B5EF4-FFF2-40B4-BE49-F238E27FC236}">
                <a16:creationId xmlns:a16="http://schemas.microsoft.com/office/drawing/2014/main" id="{70FA573C-262F-4E31-B768-8EF110BB273A}"/>
              </a:ext>
            </a:extLst>
          </p:cNvPr>
          <p:cNvSpPr>
            <a:spLocks noGrp="1"/>
          </p:cNvSpPr>
          <p:nvPr>
            <p:ph type="sldNum" sz="quarter" idx="12"/>
          </p:nvPr>
        </p:nvSpPr>
        <p:spPr/>
        <p:txBody>
          <a:bodyPr/>
          <a:lstStyle/>
          <a:p>
            <a:fld id="{D60ECA09-1BC6-435C-886F-70D201C1A253}" type="slidenum">
              <a:rPr lang="zh-TW" altLang="en-US" smtClean="0"/>
              <a:pPr/>
              <a:t>13</a:t>
            </a:fld>
            <a:endParaRPr lang="zh-TW" altLang="en-US"/>
          </a:p>
        </p:txBody>
      </p:sp>
      <p:sp>
        <p:nvSpPr>
          <p:cNvPr id="3" name="內容版面配置區 2">
            <a:extLst>
              <a:ext uri="{FF2B5EF4-FFF2-40B4-BE49-F238E27FC236}">
                <a16:creationId xmlns:a16="http://schemas.microsoft.com/office/drawing/2014/main" id="{E028E6D9-BF1A-4BF2-834C-443F3CD17ADA}"/>
              </a:ext>
            </a:extLst>
          </p:cNvPr>
          <p:cNvSpPr>
            <a:spLocks noGrp="1"/>
          </p:cNvSpPr>
          <p:nvPr>
            <p:ph idx="1"/>
          </p:nvPr>
        </p:nvSpPr>
        <p:spPr>
          <a:xfrm>
            <a:off x="838200" y="3718560"/>
            <a:ext cx="10515600" cy="2458402"/>
          </a:xfrm>
        </p:spPr>
        <p:txBody>
          <a:bodyPr>
            <a:normAutofit/>
          </a:bodyPr>
          <a:lstStyle/>
          <a:p>
            <a:pPr>
              <a:lnSpc>
                <a:spcPct val="150000"/>
              </a:lnSpc>
            </a:pPr>
            <a:r>
              <a:rPr lang="zh-TW" altLang="en-US" sz="1800" dirty="0"/>
              <a:t>以</a:t>
            </a:r>
            <a:r>
              <a:rPr lang="en-US" altLang="zh-TW" sz="1800" dirty="0"/>
              <a:t>6000</a:t>
            </a:r>
            <a:r>
              <a:rPr lang="zh-TW" altLang="en-US" sz="1800" dirty="0"/>
              <a:t>張五官扭曲圖進行測試</a:t>
            </a:r>
            <a:r>
              <a:rPr lang="en-US" altLang="zh-TW" sz="1800" dirty="0"/>
              <a:t>:</a:t>
            </a:r>
          </a:p>
          <a:p>
            <a:pPr marL="0" indent="0">
              <a:lnSpc>
                <a:spcPct val="150000"/>
              </a:lnSpc>
              <a:buNone/>
            </a:pPr>
            <a:endParaRPr lang="en-US" altLang="zh-TW" sz="1800" dirty="0"/>
          </a:p>
        </p:txBody>
      </p:sp>
      <p:graphicFrame>
        <p:nvGraphicFramePr>
          <p:cNvPr id="5" name="表格 5">
            <a:extLst>
              <a:ext uri="{FF2B5EF4-FFF2-40B4-BE49-F238E27FC236}">
                <a16:creationId xmlns:a16="http://schemas.microsoft.com/office/drawing/2014/main" id="{CB04288E-E33B-45B0-A228-220025C93617}"/>
              </a:ext>
            </a:extLst>
          </p:cNvPr>
          <p:cNvGraphicFramePr>
            <a:graphicFrameLocks noGrp="1"/>
          </p:cNvGraphicFramePr>
          <p:nvPr>
            <p:extLst>
              <p:ext uri="{D42A27DB-BD31-4B8C-83A1-F6EECF244321}">
                <p14:modId xmlns:p14="http://schemas.microsoft.com/office/powerpoint/2010/main" val="456210715"/>
              </p:ext>
            </p:extLst>
          </p:nvPr>
        </p:nvGraphicFramePr>
        <p:xfrm>
          <a:off x="1764792" y="2188908"/>
          <a:ext cx="5636768" cy="1112520"/>
        </p:xfrm>
        <a:graphic>
          <a:graphicData uri="http://schemas.openxmlformats.org/drawingml/2006/table">
            <a:tbl>
              <a:tblPr firstRow="1" bandRow="1">
                <a:tableStyleId>{5C22544A-7EE6-4342-B048-85BDC9FD1C3A}</a:tableStyleId>
              </a:tblPr>
              <a:tblGrid>
                <a:gridCol w="1279546">
                  <a:extLst>
                    <a:ext uri="{9D8B030D-6E8A-4147-A177-3AD203B41FA5}">
                      <a16:colId xmlns:a16="http://schemas.microsoft.com/office/drawing/2014/main" val="1575798211"/>
                    </a:ext>
                  </a:extLst>
                </a:gridCol>
                <a:gridCol w="2178611">
                  <a:extLst>
                    <a:ext uri="{9D8B030D-6E8A-4147-A177-3AD203B41FA5}">
                      <a16:colId xmlns:a16="http://schemas.microsoft.com/office/drawing/2014/main" val="1425093261"/>
                    </a:ext>
                  </a:extLst>
                </a:gridCol>
                <a:gridCol w="2178611">
                  <a:extLst>
                    <a:ext uri="{9D8B030D-6E8A-4147-A177-3AD203B41FA5}">
                      <a16:colId xmlns:a16="http://schemas.microsoft.com/office/drawing/2014/main" val="1187135551"/>
                    </a:ext>
                  </a:extLst>
                </a:gridCol>
              </a:tblGrid>
              <a:tr h="370840">
                <a:tc>
                  <a:txBody>
                    <a:bodyPr/>
                    <a:lstStyle/>
                    <a:p>
                      <a:pPr algn="ctr"/>
                      <a:endParaRPr lang="zh-TW"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SFMCNN</a:t>
                      </a:r>
                      <a:endParaRPr lang="zh-TW"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CNN</a:t>
                      </a:r>
                      <a:endParaRPr lang="zh-TW" altLang="en-US" dirty="0"/>
                    </a:p>
                  </a:txBody>
                  <a:tcPr/>
                </a:tc>
                <a:extLst>
                  <a:ext uri="{0D108BD9-81ED-4DB2-BD59-A6C34878D82A}">
                    <a16:rowId xmlns:a16="http://schemas.microsoft.com/office/drawing/2014/main" val="627057114"/>
                  </a:ext>
                </a:extLst>
              </a:tr>
              <a:tr h="370840">
                <a:tc>
                  <a:txBody>
                    <a:bodyPr/>
                    <a:lstStyle/>
                    <a:p>
                      <a:pPr algn="ctr"/>
                      <a:r>
                        <a:rPr lang="en-US" altLang="zh-TW" sz="1800" dirty="0" err="1"/>
                        <a:t>train_acc</a:t>
                      </a:r>
                      <a:r>
                        <a:rPr lang="en-US" altLang="zh-TW" sz="1800" dirty="0"/>
                        <a:t> </a:t>
                      </a:r>
                      <a:endParaRPr lang="zh-TW" altLang="en-US" dirty="0"/>
                    </a:p>
                  </a:txBody>
                  <a:tcPr/>
                </a:tc>
                <a:tc>
                  <a:txBody>
                    <a:bodyPr/>
                    <a:lstStyle/>
                    <a:p>
                      <a:pPr algn="ctr"/>
                      <a:r>
                        <a:rPr lang="en-US" altLang="zh-TW" sz="1800" dirty="0"/>
                        <a:t>0.993</a:t>
                      </a:r>
                      <a:endParaRPr lang="zh-TW" altLang="en-US" dirty="0"/>
                    </a:p>
                  </a:txBody>
                  <a:tcPr/>
                </a:tc>
                <a:tc>
                  <a:txBody>
                    <a:bodyPr/>
                    <a:lstStyle/>
                    <a:p>
                      <a:pPr algn="ctr"/>
                      <a:r>
                        <a:rPr lang="en-US" altLang="zh-TW" dirty="0"/>
                        <a:t>1.0</a:t>
                      </a:r>
                      <a:endParaRPr lang="zh-TW" altLang="en-US" dirty="0"/>
                    </a:p>
                  </a:txBody>
                  <a:tcPr/>
                </a:tc>
                <a:extLst>
                  <a:ext uri="{0D108BD9-81ED-4DB2-BD59-A6C34878D82A}">
                    <a16:rowId xmlns:a16="http://schemas.microsoft.com/office/drawing/2014/main" val="2222915165"/>
                  </a:ext>
                </a:extLst>
              </a:tr>
              <a:tr h="370840">
                <a:tc>
                  <a:txBody>
                    <a:bodyPr/>
                    <a:lstStyle/>
                    <a:p>
                      <a:pPr algn="ctr"/>
                      <a:r>
                        <a:rPr lang="en-US" altLang="zh-TW" sz="1800" dirty="0" err="1"/>
                        <a:t>test_acc</a:t>
                      </a:r>
                      <a:r>
                        <a:rPr lang="en-US" altLang="zh-TW" sz="1800" dirty="0"/>
                        <a:t> </a:t>
                      </a:r>
                      <a:endParaRPr lang="zh-TW" altLang="en-US" dirty="0"/>
                    </a:p>
                  </a:txBody>
                  <a:tcPr/>
                </a:tc>
                <a:tc>
                  <a:txBody>
                    <a:bodyPr/>
                    <a:lstStyle/>
                    <a:p>
                      <a:pPr algn="ctr"/>
                      <a:r>
                        <a:rPr lang="en-US" altLang="zh-TW" sz="1800" dirty="0"/>
                        <a:t>0.998</a:t>
                      </a:r>
                      <a:endParaRPr lang="zh-TW" altLang="en-US" dirty="0"/>
                    </a:p>
                  </a:txBody>
                  <a:tcPr/>
                </a:tc>
                <a:tc>
                  <a:txBody>
                    <a:bodyPr/>
                    <a:lstStyle/>
                    <a:p>
                      <a:pPr algn="ctr"/>
                      <a:r>
                        <a:rPr lang="en-US" altLang="zh-TW" dirty="0"/>
                        <a:t>1.0</a:t>
                      </a:r>
                      <a:endParaRPr lang="zh-TW" altLang="en-US" dirty="0"/>
                    </a:p>
                  </a:txBody>
                  <a:tcPr/>
                </a:tc>
                <a:extLst>
                  <a:ext uri="{0D108BD9-81ED-4DB2-BD59-A6C34878D82A}">
                    <a16:rowId xmlns:a16="http://schemas.microsoft.com/office/drawing/2014/main" val="3402240952"/>
                  </a:ext>
                </a:extLst>
              </a:tr>
            </a:tbl>
          </a:graphicData>
        </a:graphic>
      </p:graphicFrame>
      <p:graphicFrame>
        <p:nvGraphicFramePr>
          <p:cNvPr id="7" name="表格 5">
            <a:extLst>
              <a:ext uri="{FF2B5EF4-FFF2-40B4-BE49-F238E27FC236}">
                <a16:creationId xmlns:a16="http://schemas.microsoft.com/office/drawing/2014/main" id="{20A69104-5FDB-45FB-8DB6-ECFD97ED1B14}"/>
              </a:ext>
            </a:extLst>
          </p:cNvPr>
          <p:cNvGraphicFramePr>
            <a:graphicFrameLocks noGrp="1"/>
          </p:cNvGraphicFramePr>
          <p:nvPr>
            <p:extLst>
              <p:ext uri="{D42A27DB-BD31-4B8C-83A1-F6EECF244321}">
                <p14:modId xmlns:p14="http://schemas.microsoft.com/office/powerpoint/2010/main" val="4027876746"/>
              </p:ext>
            </p:extLst>
          </p:nvPr>
        </p:nvGraphicFramePr>
        <p:xfrm>
          <a:off x="1755648" y="4391501"/>
          <a:ext cx="5636768" cy="1112520"/>
        </p:xfrm>
        <a:graphic>
          <a:graphicData uri="http://schemas.openxmlformats.org/drawingml/2006/table">
            <a:tbl>
              <a:tblPr firstRow="1" bandRow="1">
                <a:tableStyleId>{5C22544A-7EE6-4342-B048-85BDC9FD1C3A}</a:tableStyleId>
              </a:tblPr>
              <a:tblGrid>
                <a:gridCol w="1279546">
                  <a:extLst>
                    <a:ext uri="{9D8B030D-6E8A-4147-A177-3AD203B41FA5}">
                      <a16:colId xmlns:a16="http://schemas.microsoft.com/office/drawing/2014/main" val="1575798211"/>
                    </a:ext>
                  </a:extLst>
                </a:gridCol>
                <a:gridCol w="2178611">
                  <a:extLst>
                    <a:ext uri="{9D8B030D-6E8A-4147-A177-3AD203B41FA5}">
                      <a16:colId xmlns:a16="http://schemas.microsoft.com/office/drawing/2014/main" val="1425093261"/>
                    </a:ext>
                  </a:extLst>
                </a:gridCol>
                <a:gridCol w="2178611">
                  <a:extLst>
                    <a:ext uri="{9D8B030D-6E8A-4147-A177-3AD203B41FA5}">
                      <a16:colId xmlns:a16="http://schemas.microsoft.com/office/drawing/2014/main" val="1187135551"/>
                    </a:ext>
                  </a:extLst>
                </a:gridCol>
              </a:tblGrid>
              <a:tr h="370840">
                <a:tc>
                  <a:txBody>
                    <a:bodyPr/>
                    <a:lstStyle/>
                    <a:p>
                      <a:pPr algn="ctr"/>
                      <a:endParaRPr lang="zh-TW"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SFMCNN</a:t>
                      </a:r>
                      <a:endParaRPr lang="zh-TW"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CNN</a:t>
                      </a:r>
                      <a:endParaRPr lang="zh-TW" altLang="en-US" dirty="0"/>
                    </a:p>
                  </a:txBody>
                  <a:tcPr/>
                </a:tc>
                <a:extLst>
                  <a:ext uri="{0D108BD9-81ED-4DB2-BD59-A6C34878D82A}">
                    <a16:rowId xmlns:a16="http://schemas.microsoft.com/office/drawing/2014/main" val="627057114"/>
                  </a:ext>
                </a:extLst>
              </a:tr>
              <a:tr h="370840">
                <a:tc>
                  <a:txBody>
                    <a:bodyPr/>
                    <a:lstStyle/>
                    <a:p>
                      <a:pPr algn="ctr"/>
                      <a:r>
                        <a:rPr lang="en-US" altLang="zh-TW" dirty="0"/>
                        <a:t>face</a:t>
                      </a:r>
                      <a:endParaRPr lang="zh-TW" altLang="en-US" dirty="0"/>
                    </a:p>
                  </a:txBody>
                  <a:tcPr/>
                </a:tc>
                <a:tc>
                  <a:txBody>
                    <a:bodyPr/>
                    <a:lstStyle/>
                    <a:p>
                      <a:pPr algn="ctr"/>
                      <a:r>
                        <a:rPr lang="en-US" altLang="zh-TW" sz="1800" dirty="0"/>
                        <a:t>0.05 (302)</a:t>
                      </a:r>
                      <a:endParaRPr lang="zh-TW" altLang="en-US" dirty="0"/>
                    </a:p>
                  </a:txBody>
                  <a:tcPr/>
                </a:tc>
                <a:tc>
                  <a:txBody>
                    <a:bodyPr/>
                    <a:lstStyle/>
                    <a:p>
                      <a:pPr algn="ctr"/>
                      <a:r>
                        <a:rPr lang="en-US" altLang="zh-TW" dirty="0"/>
                        <a:t>0.17 (1021)</a:t>
                      </a:r>
                      <a:endParaRPr lang="zh-TW" altLang="en-US" dirty="0"/>
                    </a:p>
                  </a:txBody>
                  <a:tcPr/>
                </a:tc>
                <a:extLst>
                  <a:ext uri="{0D108BD9-81ED-4DB2-BD59-A6C34878D82A}">
                    <a16:rowId xmlns:a16="http://schemas.microsoft.com/office/drawing/2014/main" val="2222915165"/>
                  </a:ext>
                </a:extLst>
              </a:tr>
              <a:tr h="370840">
                <a:tc>
                  <a:txBody>
                    <a:bodyPr/>
                    <a:lstStyle/>
                    <a:p>
                      <a:pPr algn="ctr"/>
                      <a:r>
                        <a:rPr lang="en-US" altLang="zh-TW" sz="1800" dirty="0"/>
                        <a:t>other</a:t>
                      </a:r>
                      <a:endParaRPr lang="zh-TW" altLang="en-US" dirty="0"/>
                    </a:p>
                  </a:txBody>
                  <a:tcPr/>
                </a:tc>
                <a:tc>
                  <a:txBody>
                    <a:bodyPr/>
                    <a:lstStyle/>
                    <a:p>
                      <a:pPr algn="ctr"/>
                      <a:r>
                        <a:rPr lang="en-US" altLang="zh-TW" sz="1800" dirty="0"/>
                        <a:t>0.95 (5698)</a:t>
                      </a:r>
                      <a:endParaRPr lang="zh-TW" altLang="en-US" dirty="0"/>
                    </a:p>
                  </a:txBody>
                  <a:tcPr/>
                </a:tc>
                <a:tc>
                  <a:txBody>
                    <a:bodyPr/>
                    <a:lstStyle/>
                    <a:p>
                      <a:pPr algn="ctr"/>
                      <a:r>
                        <a:rPr lang="en-US" altLang="zh-TW" dirty="0"/>
                        <a:t>0.83(4979)</a:t>
                      </a:r>
                      <a:endParaRPr lang="zh-TW" altLang="en-US" dirty="0"/>
                    </a:p>
                  </a:txBody>
                  <a:tcPr/>
                </a:tc>
                <a:extLst>
                  <a:ext uri="{0D108BD9-81ED-4DB2-BD59-A6C34878D82A}">
                    <a16:rowId xmlns:a16="http://schemas.microsoft.com/office/drawing/2014/main" val="3402240952"/>
                  </a:ext>
                </a:extLst>
              </a:tr>
            </a:tbl>
          </a:graphicData>
        </a:graphic>
      </p:graphicFrame>
      <p:sp>
        <p:nvSpPr>
          <p:cNvPr id="8" name="內容版面配置區 2">
            <a:extLst>
              <a:ext uri="{FF2B5EF4-FFF2-40B4-BE49-F238E27FC236}">
                <a16:creationId xmlns:a16="http://schemas.microsoft.com/office/drawing/2014/main" id="{0A8EFA2A-B1C8-4E6B-9C9F-580C295253BD}"/>
              </a:ext>
            </a:extLst>
          </p:cNvPr>
          <p:cNvSpPr txBox="1">
            <a:spLocks/>
          </p:cNvSpPr>
          <p:nvPr/>
        </p:nvSpPr>
        <p:spPr>
          <a:xfrm>
            <a:off x="838200" y="1365631"/>
            <a:ext cx="10515600" cy="22797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軟正黑體" panose="020B0604030504040204" pitchFamily="34" charset="-120"/>
                <a:ea typeface="微軟正黑體" panose="020B0604030504040204" pitchFamily="34" charset="-12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軟正黑體" panose="020B0604030504040204" pitchFamily="34" charset="-120"/>
                <a:ea typeface="微軟正黑體" panose="020B0604030504040204" pitchFamily="34" charset="-12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軟正黑體" panose="020B0604030504040204" pitchFamily="34" charset="-120"/>
                <a:ea typeface="微軟正黑體" panose="020B0604030504040204" pitchFamily="34" charset="-12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軟正黑體" panose="020B0604030504040204" pitchFamily="34" charset="-120"/>
                <a:ea typeface="微軟正黑體" panose="020B0604030504040204" pitchFamily="34" charset="-12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TW" altLang="en-US" sz="1800" dirty="0"/>
              <a:t>準確度</a:t>
            </a:r>
            <a:r>
              <a:rPr lang="en-US" altLang="zh-TW" sz="1800" dirty="0"/>
              <a:t>:</a:t>
            </a:r>
          </a:p>
          <a:p>
            <a:pPr marL="0" indent="0">
              <a:lnSpc>
                <a:spcPct val="150000"/>
              </a:lnSpc>
              <a:buFont typeface="Arial" panose="020B0604020202020204" pitchFamily="34" charset="0"/>
              <a:buNone/>
            </a:pPr>
            <a:endParaRPr lang="en-US" altLang="zh-TW" sz="1800" dirty="0"/>
          </a:p>
        </p:txBody>
      </p:sp>
    </p:spTree>
    <p:extLst>
      <p:ext uri="{BB962C8B-B14F-4D97-AF65-F5344CB8AC3E}">
        <p14:creationId xmlns:p14="http://schemas.microsoft.com/office/powerpoint/2010/main" val="2773739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B24AD7F-B0BA-48D9-A75F-7F351D7BF7A4}"/>
              </a:ext>
            </a:extLst>
          </p:cNvPr>
          <p:cNvSpPr>
            <a:spLocks noGrp="1"/>
          </p:cNvSpPr>
          <p:nvPr>
            <p:ph type="title"/>
          </p:nvPr>
        </p:nvSpPr>
        <p:spPr/>
        <p:txBody>
          <a:bodyPr/>
          <a:lstStyle/>
          <a:p>
            <a:r>
              <a:rPr lang="zh-TW" altLang="en-US" dirty="0"/>
              <a:t>臉部資料集</a:t>
            </a:r>
            <a:r>
              <a:rPr lang="en-US" altLang="zh-TW" dirty="0"/>
              <a:t>—</a:t>
            </a:r>
            <a:r>
              <a:rPr lang="zh-TW" altLang="en-US" dirty="0"/>
              <a:t> 可解釋性圖形</a:t>
            </a:r>
          </a:p>
        </p:txBody>
      </p:sp>
      <p:sp>
        <p:nvSpPr>
          <p:cNvPr id="4" name="投影片編號版面配置區 3">
            <a:extLst>
              <a:ext uri="{FF2B5EF4-FFF2-40B4-BE49-F238E27FC236}">
                <a16:creationId xmlns:a16="http://schemas.microsoft.com/office/drawing/2014/main" id="{70466B3F-A0CA-4CD9-B2E0-17F0A9D1D9EE}"/>
              </a:ext>
            </a:extLst>
          </p:cNvPr>
          <p:cNvSpPr>
            <a:spLocks noGrp="1"/>
          </p:cNvSpPr>
          <p:nvPr>
            <p:ph type="sldNum" sz="quarter" idx="12"/>
          </p:nvPr>
        </p:nvSpPr>
        <p:spPr/>
        <p:txBody>
          <a:bodyPr/>
          <a:lstStyle/>
          <a:p>
            <a:fld id="{D60ECA09-1BC6-435C-886F-70D201C1A253}" type="slidenum">
              <a:rPr lang="zh-TW" altLang="en-US" smtClean="0"/>
              <a:pPr/>
              <a:t>14</a:t>
            </a:fld>
            <a:endParaRPr lang="zh-TW" altLang="en-US"/>
          </a:p>
        </p:txBody>
      </p:sp>
      <p:pic>
        <p:nvPicPr>
          <p:cNvPr id="8" name="圖片 7">
            <a:extLst>
              <a:ext uri="{FF2B5EF4-FFF2-40B4-BE49-F238E27FC236}">
                <a16:creationId xmlns:a16="http://schemas.microsoft.com/office/drawing/2014/main" id="{3AC66C22-180D-4131-B180-99612446B594}"/>
              </a:ext>
            </a:extLst>
          </p:cNvPr>
          <p:cNvPicPr>
            <a:picLocks noChangeAspect="1"/>
          </p:cNvPicPr>
          <p:nvPr/>
        </p:nvPicPr>
        <p:blipFill>
          <a:blip r:embed="rId2"/>
          <a:stretch>
            <a:fillRect/>
          </a:stretch>
        </p:blipFill>
        <p:spPr>
          <a:xfrm>
            <a:off x="378226" y="2505272"/>
            <a:ext cx="2522836" cy="2507895"/>
          </a:xfrm>
          <a:prstGeom prst="rect">
            <a:avLst/>
          </a:prstGeom>
        </p:spPr>
      </p:pic>
      <p:sp>
        <p:nvSpPr>
          <p:cNvPr id="10" name="文字方塊 9">
            <a:extLst>
              <a:ext uri="{FF2B5EF4-FFF2-40B4-BE49-F238E27FC236}">
                <a16:creationId xmlns:a16="http://schemas.microsoft.com/office/drawing/2014/main" id="{D51CACDE-070E-4A8D-A091-4792BE633360}"/>
              </a:ext>
            </a:extLst>
          </p:cNvPr>
          <p:cNvSpPr txBox="1"/>
          <p:nvPr/>
        </p:nvSpPr>
        <p:spPr>
          <a:xfrm>
            <a:off x="1359228" y="1993702"/>
            <a:ext cx="560832" cy="369332"/>
          </a:xfrm>
          <a:prstGeom prst="rect">
            <a:avLst/>
          </a:prstGeom>
          <a:noFill/>
        </p:spPr>
        <p:txBody>
          <a:bodyPr wrap="square">
            <a:spAutoFit/>
          </a:bodyPr>
          <a:lstStyle/>
          <a:p>
            <a:r>
              <a:rPr lang="zh-TW" altLang="en-US" dirty="0"/>
              <a:t>CI0</a:t>
            </a:r>
          </a:p>
        </p:txBody>
      </p:sp>
      <p:pic>
        <p:nvPicPr>
          <p:cNvPr id="12" name="圖片 11">
            <a:extLst>
              <a:ext uri="{FF2B5EF4-FFF2-40B4-BE49-F238E27FC236}">
                <a16:creationId xmlns:a16="http://schemas.microsoft.com/office/drawing/2014/main" id="{07065291-A510-46A6-B376-CDA51210962D}"/>
              </a:ext>
            </a:extLst>
          </p:cNvPr>
          <p:cNvPicPr>
            <a:picLocks noChangeAspect="1"/>
          </p:cNvPicPr>
          <p:nvPr/>
        </p:nvPicPr>
        <p:blipFill>
          <a:blip r:embed="rId3"/>
          <a:stretch>
            <a:fillRect/>
          </a:stretch>
        </p:blipFill>
        <p:spPr>
          <a:xfrm>
            <a:off x="3501518" y="2505272"/>
            <a:ext cx="4508626" cy="2259541"/>
          </a:xfrm>
          <a:prstGeom prst="rect">
            <a:avLst/>
          </a:prstGeom>
        </p:spPr>
      </p:pic>
      <p:sp>
        <p:nvSpPr>
          <p:cNvPr id="13" name="文字方塊 12">
            <a:extLst>
              <a:ext uri="{FF2B5EF4-FFF2-40B4-BE49-F238E27FC236}">
                <a16:creationId xmlns:a16="http://schemas.microsoft.com/office/drawing/2014/main" id="{E7856E7E-3F87-46F1-B51A-B761EBC3A167}"/>
              </a:ext>
            </a:extLst>
          </p:cNvPr>
          <p:cNvSpPr txBox="1"/>
          <p:nvPr/>
        </p:nvSpPr>
        <p:spPr>
          <a:xfrm>
            <a:off x="5390298" y="1993702"/>
            <a:ext cx="560832" cy="369332"/>
          </a:xfrm>
          <a:prstGeom prst="rect">
            <a:avLst/>
          </a:prstGeom>
          <a:noFill/>
        </p:spPr>
        <p:txBody>
          <a:bodyPr wrap="square">
            <a:spAutoFit/>
          </a:bodyPr>
          <a:lstStyle/>
          <a:p>
            <a:r>
              <a:rPr lang="zh-TW" altLang="en-US" dirty="0"/>
              <a:t>CI</a:t>
            </a:r>
            <a:r>
              <a:rPr lang="en-US" altLang="zh-TW" dirty="0"/>
              <a:t>1</a:t>
            </a:r>
            <a:endParaRPr lang="zh-TW" altLang="en-US" dirty="0"/>
          </a:p>
        </p:txBody>
      </p:sp>
      <p:pic>
        <p:nvPicPr>
          <p:cNvPr id="15" name="圖片 14">
            <a:extLst>
              <a:ext uri="{FF2B5EF4-FFF2-40B4-BE49-F238E27FC236}">
                <a16:creationId xmlns:a16="http://schemas.microsoft.com/office/drawing/2014/main" id="{0D73EDAF-A7D0-4394-8B0A-7032C9DC1DFB}"/>
              </a:ext>
            </a:extLst>
          </p:cNvPr>
          <p:cNvPicPr>
            <a:picLocks noChangeAspect="1"/>
          </p:cNvPicPr>
          <p:nvPr/>
        </p:nvPicPr>
        <p:blipFill>
          <a:blip r:embed="rId4"/>
          <a:stretch>
            <a:fillRect/>
          </a:stretch>
        </p:blipFill>
        <p:spPr>
          <a:xfrm>
            <a:off x="8610600" y="2505272"/>
            <a:ext cx="3413645" cy="3391154"/>
          </a:xfrm>
          <a:prstGeom prst="rect">
            <a:avLst/>
          </a:prstGeom>
        </p:spPr>
      </p:pic>
      <p:sp>
        <p:nvSpPr>
          <p:cNvPr id="16" name="文字方塊 15">
            <a:extLst>
              <a:ext uri="{FF2B5EF4-FFF2-40B4-BE49-F238E27FC236}">
                <a16:creationId xmlns:a16="http://schemas.microsoft.com/office/drawing/2014/main" id="{E3BCA9F9-6B90-40A4-B477-0C8D0B3FA47D}"/>
              </a:ext>
            </a:extLst>
          </p:cNvPr>
          <p:cNvSpPr txBox="1"/>
          <p:nvPr/>
        </p:nvSpPr>
        <p:spPr>
          <a:xfrm>
            <a:off x="9982200" y="1913314"/>
            <a:ext cx="560832" cy="369332"/>
          </a:xfrm>
          <a:prstGeom prst="rect">
            <a:avLst/>
          </a:prstGeom>
          <a:noFill/>
        </p:spPr>
        <p:txBody>
          <a:bodyPr wrap="square">
            <a:spAutoFit/>
          </a:bodyPr>
          <a:lstStyle/>
          <a:p>
            <a:r>
              <a:rPr lang="zh-TW" altLang="en-US" dirty="0"/>
              <a:t>CI</a:t>
            </a:r>
            <a:r>
              <a:rPr lang="en-US" altLang="zh-TW" dirty="0"/>
              <a:t>2</a:t>
            </a:r>
            <a:endParaRPr lang="zh-TW" altLang="en-US" dirty="0"/>
          </a:p>
        </p:txBody>
      </p:sp>
    </p:spTree>
    <p:extLst>
      <p:ext uri="{BB962C8B-B14F-4D97-AF65-F5344CB8AC3E}">
        <p14:creationId xmlns:p14="http://schemas.microsoft.com/office/powerpoint/2010/main" val="4023126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00B2664-0904-4F65-B3D1-7F44D28ED7A4}"/>
              </a:ext>
            </a:extLst>
          </p:cNvPr>
          <p:cNvSpPr>
            <a:spLocks noGrp="1"/>
          </p:cNvSpPr>
          <p:nvPr>
            <p:ph type="title"/>
          </p:nvPr>
        </p:nvSpPr>
        <p:spPr/>
        <p:txBody>
          <a:bodyPr/>
          <a:lstStyle/>
          <a:p>
            <a:r>
              <a:rPr lang="zh-TW" altLang="en-US" dirty="0"/>
              <a:t>臉部資料集</a:t>
            </a:r>
            <a:r>
              <a:rPr lang="en-US" altLang="zh-TW" dirty="0"/>
              <a:t>—</a:t>
            </a:r>
            <a:r>
              <a:rPr lang="zh-TW" altLang="en-US" dirty="0"/>
              <a:t> 可解釋性圖形</a:t>
            </a:r>
          </a:p>
        </p:txBody>
      </p:sp>
      <p:sp>
        <p:nvSpPr>
          <p:cNvPr id="4" name="投影片編號版面配置區 3">
            <a:extLst>
              <a:ext uri="{FF2B5EF4-FFF2-40B4-BE49-F238E27FC236}">
                <a16:creationId xmlns:a16="http://schemas.microsoft.com/office/drawing/2014/main" id="{0276DB9A-B293-432E-9D8E-4D43E55408CD}"/>
              </a:ext>
            </a:extLst>
          </p:cNvPr>
          <p:cNvSpPr>
            <a:spLocks noGrp="1"/>
          </p:cNvSpPr>
          <p:nvPr>
            <p:ph type="sldNum" sz="quarter" idx="12"/>
          </p:nvPr>
        </p:nvSpPr>
        <p:spPr/>
        <p:txBody>
          <a:bodyPr/>
          <a:lstStyle/>
          <a:p>
            <a:fld id="{D60ECA09-1BC6-435C-886F-70D201C1A253}" type="slidenum">
              <a:rPr lang="zh-TW" altLang="en-US" smtClean="0"/>
              <a:pPr/>
              <a:t>15</a:t>
            </a:fld>
            <a:endParaRPr lang="zh-TW" altLang="en-US"/>
          </a:p>
        </p:txBody>
      </p:sp>
      <p:graphicFrame>
        <p:nvGraphicFramePr>
          <p:cNvPr id="5" name="表格 5">
            <a:extLst>
              <a:ext uri="{FF2B5EF4-FFF2-40B4-BE49-F238E27FC236}">
                <a16:creationId xmlns:a16="http://schemas.microsoft.com/office/drawing/2014/main" id="{D4B1F342-3774-4E5F-8195-CDD45414AB5F}"/>
              </a:ext>
            </a:extLst>
          </p:cNvPr>
          <p:cNvGraphicFramePr>
            <a:graphicFrameLocks noGrp="1"/>
          </p:cNvGraphicFramePr>
          <p:nvPr>
            <p:extLst>
              <p:ext uri="{D42A27DB-BD31-4B8C-83A1-F6EECF244321}">
                <p14:modId xmlns:p14="http://schemas.microsoft.com/office/powerpoint/2010/main" val="2748929614"/>
              </p:ext>
            </p:extLst>
          </p:nvPr>
        </p:nvGraphicFramePr>
        <p:xfrm>
          <a:off x="1635760" y="1368044"/>
          <a:ext cx="8128000" cy="5404614"/>
        </p:xfrm>
        <a:graphic>
          <a:graphicData uri="http://schemas.openxmlformats.org/drawingml/2006/table">
            <a:tbl>
              <a:tblPr firstRow="1" bandRow="1">
                <a:tableStyleId>{5C22544A-7EE6-4342-B048-85BDC9FD1C3A}</a:tableStyleId>
              </a:tblPr>
              <a:tblGrid>
                <a:gridCol w="662432">
                  <a:extLst>
                    <a:ext uri="{9D8B030D-6E8A-4147-A177-3AD203B41FA5}">
                      <a16:colId xmlns:a16="http://schemas.microsoft.com/office/drawing/2014/main" val="3549345882"/>
                    </a:ext>
                  </a:extLst>
                </a:gridCol>
                <a:gridCol w="3827272">
                  <a:extLst>
                    <a:ext uri="{9D8B030D-6E8A-4147-A177-3AD203B41FA5}">
                      <a16:colId xmlns:a16="http://schemas.microsoft.com/office/drawing/2014/main" val="1921280316"/>
                    </a:ext>
                  </a:extLst>
                </a:gridCol>
                <a:gridCol w="3638296">
                  <a:extLst>
                    <a:ext uri="{9D8B030D-6E8A-4147-A177-3AD203B41FA5}">
                      <a16:colId xmlns:a16="http://schemas.microsoft.com/office/drawing/2014/main" val="375936239"/>
                    </a:ext>
                  </a:extLst>
                </a:gridCol>
              </a:tblGrid>
              <a:tr h="459938">
                <a:tc>
                  <a:txBody>
                    <a:bodyPr/>
                    <a:lstStyle/>
                    <a:p>
                      <a:pPr algn="ctr"/>
                      <a:endParaRPr lang="zh-TW" altLang="en-US" dirty="0"/>
                    </a:p>
                  </a:txBody>
                  <a:tcPr/>
                </a:tc>
                <a:tc>
                  <a:txBody>
                    <a:bodyPr/>
                    <a:lstStyle/>
                    <a:p>
                      <a:pPr algn="ctr"/>
                      <a:r>
                        <a:rPr lang="en-US" altLang="zh-TW" dirty="0"/>
                        <a:t>RM</a:t>
                      </a:r>
                      <a:endParaRPr lang="zh-TW" altLang="en-US" dirty="0"/>
                    </a:p>
                  </a:txBody>
                  <a:tcPr/>
                </a:tc>
                <a:tc>
                  <a:txBody>
                    <a:bodyPr/>
                    <a:lstStyle/>
                    <a:p>
                      <a:pPr algn="ctr"/>
                      <a:r>
                        <a:rPr lang="en-US" altLang="zh-TW" dirty="0"/>
                        <a:t>RM-CI</a:t>
                      </a:r>
                      <a:endParaRPr lang="zh-TW" altLang="en-US" dirty="0"/>
                    </a:p>
                  </a:txBody>
                  <a:tcPr/>
                </a:tc>
                <a:extLst>
                  <a:ext uri="{0D108BD9-81ED-4DB2-BD59-A6C34878D82A}">
                    <a16:rowId xmlns:a16="http://schemas.microsoft.com/office/drawing/2014/main" val="681759760"/>
                  </a:ext>
                </a:extLst>
              </a:tr>
              <a:tr h="1236169">
                <a:tc>
                  <a:txBody>
                    <a:bodyPr/>
                    <a:lstStyle/>
                    <a:p>
                      <a:pPr algn="ctr"/>
                      <a:r>
                        <a:rPr lang="en-US" altLang="zh-TW" dirty="0"/>
                        <a:t>RM0</a:t>
                      </a:r>
                      <a:endParaRPr lang="zh-TW" altLang="en-US" dirty="0"/>
                    </a:p>
                  </a:txBody>
                  <a:tcPr/>
                </a:tc>
                <a:tc>
                  <a:txBody>
                    <a:bodyPr/>
                    <a:lstStyle/>
                    <a:p>
                      <a:pPr algn="ctr"/>
                      <a:endParaRPr lang="zh-TW" altLang="en-US" dirty="0"/>
                    </a:p>
                  </a:txBody>
                  <a:tcPr/>
                </a:tc>
                <a:tc>
                  <a:txBody>
                    <a:bodyPr/>
                    <a:lstStyle/>
                    <a:p>
                      <a:pPr algn="ctr"/>
                      <a:endParaRPr lang="zh-TW" altLang="en-US" dirty="0"/>
                    </a:p>
                  </a:txBody>
                  <a:tcPr/>
                </a:tc>
                <a:extLst>
                  <a:ext uri="{0D108BD9-81ED-4DB2-BD59-A6C34878D82A}">
                    <a16:rowId xmlns:a16="http://schemas.microsoft.com/office/drawing/2014/main" val="2959800277"/>
                  </a:ext>
                </a:extLst>
              </a:tr>
              <a:tr h="1236169">
                <a:tc>
                  <a:txBody>
                    <a:bodyPr/>
                    <a:lstStyle/>
                    <a:p>
                      <a:pPr algn="ctr"/>
                      <a:r>
                        <a:rPr lang="en-US" altLang="zh-TW" dirty="0"/>
                        <a:t>RM1</a:t>
                      </a:r>
                      <a:endParaRPr lang="zh-TW" altLang="en-US" dirty="0"/>
                    </a:p>
                  </a:txBody>
                  <a:tcPr/>
                </a:tc>
                <a:tc>
                  <a:txBody>
                    <a:bodyPr/>
                    <a:lstStyle/>
                    <a:p>
                      <a:pPr algn="ctr"/>
                      <a:endParaRPr lang="zh-TW" altLang="en-US" dirty="0"/>
                    </a:p>
                  </a:txBody>
                  <a:tcPr/>
                </a:tc>
                <a:tc>
                  <a:txBody>
                    <a:bodyPr/>
                    <a:lstStyle/>
                    <a:p>
                      <a:pPr algn="ctr"/>
                      <a:endParaRPr lang="zh-TW" altLang="en-US" dirty="0"/>
                    </a:p>
                  </a:txBody>
                  <a:tcPr/>
                </a:tc>
                <a:extLst>
                  <a:ext uri="{0D108BD9-81ED-4DB2-BD59-A6C34878D82A}">
                    <a16:rowId xmlns:a16="http://schemas.microsoft.com/office/drawing/2014/main" val="2880311986"/>
                  </a:ext>
                </a:extLst>
              </a:tr>
              <a:tr h="1236169">
                <a:tc>
                  <a:txBody>
                    <a:bodyPr/>
                    <a:lstStyle/>
                    <a:p>
                      <a:pPr algn="ctr"/>
                      <a:r>
                        <a:rPr lang="en-US" altLang="zh-TW" dirty="0"/>
                        <a:t>RM2</a:t>
                      </a:r>
                      <a:endParaRPr lang="zh-TW" altLang="en-US" dirty="0"/>
                    </a:p>
                  </a:txBody>
                  <a:tcPr/>
                </a:tc>
                <a:tc>
                  <a:txBody>
                    <a:bodyPr/>
                    <a:lstStyle/>
                    <a:p>
                      <a:pPr algn="ctr"/>
                      <a:endParaRPr lang="zh-TW" altLang="en-US"/>
                    </a:p>
                  </a:txBody>
                  <a:tcPr/>
                </a:tc>
                <a:tc>
                  <a:txBody>
                    <a:bodyPr/>
                    <a:lstStyle/>
                    <a:p>
                      <a:pPr algn="ctr"/>
                      <a:endParaRPr lang="zh-TW" altLang="en-US" dirty="0"/>
                    </a:p>
                  </a:txBody>
                  <a:tcPr/>
                </a:tc>
                <a:extLst>
                  <a:ext uri="{0D108BD9-81ED-4DB2-BD59-A6C34878D82A}">
                    <a16:rowId xmlns:a16="http://schemas.microsoft.com/office/drawing/2014/main" val="4125309908"/>
                  </a:ext>
                </a:extLst>
              </a:tr>
              <a:tr h="1236169">
                <a:tc>
                  <a:txBody>
                    <a:bodyPr/>
                    <a:lstStyle/>
                    <a:p>
                      <a:pPr algn="ctr"/>
                      <a:r>
                        <a:rPr lang="en-US" altLang="zh-TW" dirty="0"/>
                        <a:t>RM3</a:t>
                      </a:r>
                      <a:endParaRPr lang="zh-TW" altLang="en-US" dirty="0"/>
                    </a:p>
                  </a:txBody>
                  <a:tcPr/>
                </a:tc>
                <a:tc>
                  <a:txBody>
                    <a:bodyPr/>
                    <a:lstStyle/>
                    <a:p>
                      <a:pPr algn="ctr"/>
                      <a:endParaRPr lang="zh-TW" altLang="en-US" dirty="0"/>
                    </a:p>
                  </a:txBody>
                  <a:tcPr/>
                </a:tc>
                <a:tc>
                  <a:txBody>
                    <a:bodyPr/>
                    <a:lstStyle/>
                    <a:p>
                      <a:pPr algn="ctr"/>
                      <a:endParaRPr lang="zh-TW" altLang="en-US" dirty="0"/>
                    </a:p>
                  </a:txBody>
                  <a:tcPr/>
                </a:tc>
                <a:extLst>
                  <a:ext uri="{0D108BD9-81ED-4DB2-BD59-A6C34878D82A}">
                    <a16:rowId xmlns:a16="http://schemas.microsoft.com/office/drawing/2014/main" val="1950921839"/>
                  </a:ext>
                </a:extLst>
              </a:tr>
            </a:tbl>
          </a:graphicData>
        </a:graphic>
      </p:graphicFrame>
      <p:pic>
        <p:nvPicPr>
          <p:cNvPr id="7" name="圖片 6">
            <a:extLst>
              <a:ext uri="{FF2B5EF4-FFF2-40B4-BE49-F238E27FC236}">
                <a16:creationId xmlns:a16="http://schemas.microsoft.com/office/drawing/2014/main" id="{653EEC2D-C1E7-4B19-8D99-CE7DED944AAF}"/>
              </a:ext>
            </a:extLst>
          </p:cNvPr>
          <p:cNvPicPr>
            <a:picLocks noChangeAspect="1"/>
          </p:cNvPicPr>
          <p:nvPr/>
        </p:nvPicPr>
        <p:blipFill>
          <a:blip r:embed="rId2"/>
          <a:stretch>
            <a:fillRect/>
          </a:stretch>
        </p:blipFill>
        <p:spPr>
          <a:xfrm>
            <a:off x="3663505" y="1904937"/>
            <a:ext cx="1066991" cy="1063748"/>
          </a:xfrm>
          <a:prstGeom prst="rect">
            <a:avLst/>
          </a:prstGeom>
        </p:spPr>
      </p:pic>
      <p:pic>
        <p:nvPicPr>
          <p:cNvPr id="9" name="圖片 8">
            <a:extLst>
              <a:ext uri="{FF2B5EF4-FFF2-40B4-BE49-F238E27FC236}">
                <a16:creationId xmlns:a16="http://schemas.microsoft.com/office/drawing/2014/main" id="{6436F1A6-65B4-45A5-BD72-CA4084EC2D21}"/>
              </a:ext>
            </a:extLst>
          </p:cNvPr>
          <p:cNvPicPr>
            <a:picLocks noChangeAspect="1"/>
          </p:cNvPicPr>
          <p:nvPr/>
        </p:nvPicPr>
        <p:blipFill>
          <a:blip r:embed="rId3"/>
          <a:stretch>
            <a:fillRect/>
          </a:stretch>
        </p:blipFill>
        <p:spPr>
          <a:xfrm>
            <a:off x="7394257" y="1904937"/>
            <a:ext cx="1066991" cy="1063748"/>
          </a:xfrm>
          <a:prstGeom prst="rect">
            <a:avLst/>
          </a:prstGeom>
        </p:spPr>
      </p:pic>
      <p:pic>
        <p:nvPicPr>
          <p:cNvPr id="11" name="圖片 10">
            <a:extLst>
              <a:ext uri="{FF2B5EF4-FFF2-40B4-BE49-F238E27FC236}">
                <a16:creationId xmlns:a16="http://schemas.microsoft.com/office/drawing/2014/main" id="{69042D0F-FED5-4E89-90F2-70405515DB47}"/>
              </a:ext>
            </a:extLst>
          </p:cNvPr>
          <p:cNvPicPr>
            <a:picLocks noChangeAspect="1"/>
          </p:cNvPicPr>
          <p:nvPr/>
        </p:nvPicPr>
        <p:blipFill>
          <a:blip r:embed="rId4"/>
          <a:stretch>
            <a:fillRect/>
          </a:stretch>
        </p:blipFill>
        <p:spPr>
          <a:xfrm>
            <a:off x="3896680" y="3079569"/>
            <a:ext cx="600639" cy="1152103"/>
          </a:xfrm>
          <a:prstGeom prst="rect">
            <a:avLst/>
          </a:prstGeom>
        </p:spPr>
      </p:pic>
      <p:pic>
        <p:nvPicPr>
          <p:cNvPr id="13" name="圖片 12">
            <a:extLst>
              <a:ext uri="{FF2B5EF4-FFF2-40B4-BE49-F238E27FC236}">
                <a16:creationId xmlns:a16="http://schemas.microsoft.com/office/drawing/2014/main" id="{C4FD535E-F55A-4640-B6A5-3FC1796A6D81}"/>
              </a:ext>
            </a:extLst>
          </p:cNvPr>
          <p:cNvPicPr>
            <a:picLocks noChangeAspect="1"/>
          </p:cNvPicPr>
          <p:nvPr/>
        </p:nvPicPr>
        <p:blipFill>
          <a:blip r:embed="rId5"/>
          <a:stretch>
            <a:fillRect/>
          </a:stretch>
        </p:blipFill>
        <p:spPr>
          <a:xfrm>
            <a:off x="7394257" y="3125917"/>
            <a:ext cx="1066991" cy="1111026"/>
          </a:xfrm>
          <a:prstGeom prst="rect">
            <a:avLst/>
          </a:prstGeom>
        </p:spPr>
      </p:pic>
      <p:pic>
        <p:nvPicPr>
          <p:cNvPr id="15" name="圖片 14">
            <a:extLst>
              <a:ext uri="{FF2B5EF4-FFF2-40B4-BE49-F238E27FC236}">
                <a16:creationId xmlns:a16="http://schemas.microsoft.com/office/drawing/2014/main" id="{D9BC8984-2ECC-473D-BED5-1AC2AA52188A}"/>
              </a:ext>
            </a:extLst>
          </p:cNvPr>
          <p:cNvPicPr>
            <a:picLocks noChangeAspect="1"/>
          </p:cNvPicPr>
          <p:nvPr/>
        </p:nvPicPr>
        <p:blipFill>
          <a:blip r:embed="rId6"/>
          <a:stretch>
            <a:fillRect/>
          </a:stretch>
        </p:blipFill>
        <p:spPr>
          <a:xfrm>
            <a:off x="3660263" y="4342557"/>
            <a:ext cx="1063748" cy="1063748"/>
          </a:xfrm>
          <a:prstGeom prst="rect">
            <a:avLst/>
          </a:prstGeom>
        </p:spPr>
      </p:pic>
      <p:pic>
        <p:nvPicPr>
          <p:cNvPr id="17" name="圖片 16">
            <a:extLst>
              <a:ext uri="{FF2B5EF4-FFF2-40B4-BE49-F238E27FC236}">
                <a16:creationId xmlns:a16="http://schemas.microsoft.com/office/drawing/2014/main" id="{EC0BF7B9-2144-4F50-A796-F837FC8761AB}"/>
              </a:ext>
            </a:extLst>
          </p:cNvPr>
          <p:cNvPicPr>
            <a:picLocks noChangeAspect="1"/>
          </p:cNvPicPr>
          <p:nvPr/>
        </p:nvPicPr>
        <p:blipFill>
          <a:blip r:embed="rId7"/>
          <a:stretch>
            <a:fillRect/>
          </a:stretch>
        </p:blipFill>
        <p:spPr>
          <a:xfrm>
            <a:off x="7394257" y="4374197"/>
            <a:ext cx="1115759" cy="1115759"/>
          </a:xfrm>
          <a:prstGeom prst="rect">
            <a:avLst/>
          </a:prstGeom>
        </p:spPr>
      </p:pic>
      <p:pic>
        <p:nvPicPr>
          <p:cNvPr id="19" name="圖片 18">
            <a:extLst>
              <a:ext uri="{FF2B5EF4-FFF2-40B4-BE49-F238E27FC236}">
                <a16:creationId xmlns:a16="http://schemas.microsoft.com/office/drawing/2014/main" id="{26FDA0D3-2E90-462E-8551-63646B5C93B1}"/>
              </a:ext>
            </a:extLst>
          </p:cNvPr>
          <p:cNvPicPr>
            <a:picLocks noChangeAspect="1"/>
          </p:cNvPicPr>
          <p:nvPr/>
        </p:nvPicPr>
        <p:blipFill>
          <a:blip r:embed="rId8"/>
          <a:stretch>
            <a:fillRect/>
          </a:stretch>
        </p:blipFill>
        <p:spPr>
          <a:xfrm>
            <a:off x="3896680" y="5583488"/>
            <a:ext cx="600639" cy="1161235"/>
          </a:xfrm>
          <a:prstGeom prst="rect">
            <a:avLst/>
          </a:prstGeom>
        </p:spPr>
      </p:pic>
      <p:pic>
        <p:nvPicPr>
          <p:cNvPr id="21" name="圖片 20">
            <a:extLst>
              <a:ext uri="{FF2B5EF4-FFF2-40B4-BE49-F238E27FC236}">
                <a16:creationId xmlns:a16="http://schemas.microsoft.com/office/drawing/2014/main" id="{05FD5120-552C-4D91-B751-6EE012C4F2FE}"/>
              </a:ext>
            </a:extLst>
          </p:cNvPr>
          <p:cNvPicPr>
            <a:picLocks noChangeAspect="1"/>
          </p:cNvPicPr>
          <p:nvPr/>
        </p:nvPicPr>
        <p:blipFill>
          <a:blip r:embed="rId9"/>
          <a:stretch>
            <a:fillRect/>
          </a:stretch>
        </p:blipFill>
        <p:spPr>
          <a:xfrm>
            <a:off x="7394257" y="5584370"/>
            <a:ext cx="1066991" cy="1160353"/>
          </a:xfrm>
          <a:prstGeom prst="rect">
            <a:avLst/>
          </a:prstGeom>
        </p:spPr>
      </p:pic>
    </p:spTree>
    <p:extLst>
      <p:ext uri="{BB962C8B-B14F-4D97-AF65-F5344CB8AC3E}">
        <p14:creationId xmlns:p14="http://schemas.microsoft.com/office/powerpoint/2010/main" val="3780094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rgbClr val="FF0000"/>
            </a:gs>
            <a:gs pos="57000">
              <a:srgbClr val="00B050"/>
            </a:gs>
            <a:gs pos="100000">
              <a:schemeClr val="accent1"/>
            </a:gs>
          </a:gsLst>
          <a:lin ang="2700000" scaled="1"/>
          <a:tileRect/>
        </a:gradFill>
        <a:effectLst/>
      </p:bgPr>
    </p:bg>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25A2CA0E-10CE-488E-B95D-FD19FA2B7BD2}"/>
              </a:ext>
            </a:extLst>
          </p:cNvPr>
          <p:cNvSpPr>
            <a:spLocks noGrp="1"/>
          </p:cNvSpPr>
          <p:nvPr>
            <p:ph type="title"/>
          </p:nvPr>
        </p:nvSpPr>
        <p:spPr/>
        <p:txBody>
          <a:bodyPr/>
          <a:lstStyle/>
          <a:p>
            <a:r>
              <a:rPr lang="en-US" altLang="zh-TW" dirty="0">
                <a:solidFill>
                  <a:schemeClr val="bg1"/>
                </a:solidFill>
              </a:rPr>
              <a:t>RGB channels</a:t>
            </a:r>
            <a:r>
              <a:rPr lang="zh-TW" altLang="en-US" dirty="0">
                <a:solidFill>
                  <a:schemeClr val="bg1"/>
                </a:solidFill>
              </a:rPr>
              <a:t> </a:t>
            </a:r>
            <a:r>
              <a:rPr lang="en-US" altLang="zh-TW" dirty="0">
                <a:solidFill>
                  <a:schemeClr val="bg1"/>
                </a:solidFill>
              </a:rPr>
              <a:t>SFMCNN</a:t>
            </a:r>
            <a:endParaRPr lang="zh-TW" altLang="en-US" dirty="0">
              <a:solidFill>
                <a:schemeClr val="bg1"/>
              </a:solidFill>
            </a:endParaRPr>
          </a:p>
        </p:txBody>
      </p:sp>
      <p:sp>
        <p:nvSpPr>
          <p:cNvPr id="6" name="文字版面配置區 5">
            <a:extLst>
              <a:ext uri="{FF2B5EF4-FFF2-40B4-BE49-F238E27FC236}">
                <a16:creationId xmlns:a16="http://schemas.microsoft.com/office/drawing/2014/main" id="{67A83483-0A8E-4876-97BA-E4FFD66D92C5}"/>
              </a:ext>
            </a:extLst>
          </p:cNvPr>
          <p:cNvSpPr>
            <a:spLocks noGrp="1"/>
          </p:cNvSpPr>
          <p:nvPr>
            <p:ph type="body" idx="1"/>
          </p:nvPr>
        </p:nvSpPr>
        <p:spPr/>
        <p:txBody>
          <a:bodyPr/>
          <a:lstStyle/>
          <a:p>
            <a:endParaRPr lang="zh-TW" altLang="en-US" dirty="0"/>
          </a:p>
        </p:txBody>
      </p:sp>
      <p:sp>
        <p:nvSpPr>
          <p:cNvPr id="4" name="投影片編號版面配置區 3">
            <a:extLst>
              <a:ext uri="{FF2B5EF4-FFF2-40B4-BE49-F238E27FC236}">
                <a16:creationId xmlns:a16="http://schemas.microsoft.com/office/drawing/2014/main" id="{3170BFC0-2CD8-47BB-ADC4-3EAA99A41A0B}"/>
              </a:ext>
            </a:extLst>
          </p:cNvPr>
          <p:cNvSpPr>
            <a:spLocks noGrp="1"/>
          </p:cNvSpPr>
          <p:nvPr>
            <p:ph type="sldNum" sz="quarter" idx="12"/>
          </p:nvPr>
        </p:nvSpPr>
        <p:spPr/>
        <p:txBody>
          <a:bodyPr/>
          <a:lstStyle/>
          <a:p>
            <a:fld id="{D60ECA09-1BC6-435C-886F-70D201C1A253}" type="slidenum">
              <a:rPr lang="zh-TW" altLang="en-US" smtClean="0"/>
              <a:pPr/>
              <a:t>16</a:t>
            </a:fld>
            <a:endParaRPr lang="zh-TW" altLang="en-US"/>
          </a:p>
        </p:txBody>
      </p:sp>
    </p:spTree>
    <p:extLst>
      <p:ext uri="{BB962C8B-B14F-4D97-AF65-F5344CB8AC3E}">
        <p14:creationId xmlns:p14="http://schemas.microsoft.com/office/powerpoint/2010/main" val="1016632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B5DE566-5A75-48B5-94F3-C5B3F4B91EB9}"/>
              </a:ext>
            </a:extLst>
          </p:cNvPr>
          <p:cNvSpPr>
            <a:spLocks noGrp="1"/>
          </p:cNvSpPr>
          <p:nvPr>
            <p:ph type="title"/>
          </p:nvPr>
        </p:nvSpPr>
        <p:spPr>
          <a:xfrm>
            <a:off x="838200" y="365125"/>
            <a:ext cx="10884408" cy="1325563"/>
          </a:xfrm>
        </p:spPr>
        <p:txBody>
          <a:bodyPr>
            <a:normAutofit/>
          </a:bodyPr>
          <a:lstStyle/>
          <a:p>
            <a:r>
              <a:rPr lang="en-US" altLang="zh-TW" sz="4000" dirty="0">
                <a:latin typeface="微軟正黑體" panose="020B0604030504040204" pitchFamily="34" charset="-120"/>
                <a:ea typeface="微軟正黑體" panose="020B0604030504040204" pitchFamily="34" charset="-120"/>
              </a:rPr>
              <a:t>RGB channels SFMCNN—</a:t>
            </a:r>
            <a:r>
              <a:rPr lang="zh-TW" altLang="en-US" sz="4000" dirty="0">
                <a:latin typeface="微軟正黑體" panose="020B0604030504040204" pitchFamily="34" charset="-120"/>
                <a:ea typeface="微軟正黑體" panose="020B0604030504040204" pitchFamily="34" charset="-120"/>
              </a:rPr>
              <a:t>模型</a:t>
            </a:r>
            <a:r>
              <a:rPr lang="zh-TW" altLang="en-US" sz="4000" dirty="0"/>
              <a:t>架構</a:t>
            </a:r>
          </a:p>
        </p:txBody>
      </p:sp>
      <p:sp>
        <p:nvSpPr>
          <p:cNvPr id="4" name="投影片編號版面配置區 3">
            <a:extLst>
              <a:ext uri="{FF2B5EF4-FFF2-40B4-BE49-F238E27FC236}">
                <a16:creationId xmlns:a16="http://schemas.microsoft.com/office/drawing/2014/main" id="{D976A0D4-AFBC-46FF-B7F3-3ED05C64D3FF}"/>
              </a:ext>
            </a:extLst>
          </p:cNvPr>
          <p:cNvSpPr>
            <a:spLocks noGrp="1"/>
          </p:cNvSpPr>
          <p:nvPr>
            <p:ph type="sldNum" sz="quarter" idx="12"/>
          </p:nvPr>
        </p:nvSpPr>
        <p:spPr/>
        <p:txBody>
          <a:bodyPr/>
          <a:lstStyle/>
          <a:p>
            <a:fld id="{D60ECA09-1BC6-435C-886F-70D201C1A253}" type="slidenum">
              <a:rPr lang="zh-TW" altLang="en-US" smtClean="0"/>
              <a:pPr/>
              <a:t>17</a:t>
            </a:fld>
            <a:endParaRPr lang="zh-TW" altLang="en-US"/>
          </a:p>
        </p:txBody>
      </p:sp>
      <p:pic>
        <p:nvPicPr>
          <p:cNvPr id="6146" name="Picture 2">
            <a:extLst>
              <a:ext uri="{FF2B5EF4-FFF2-40B4-BE49-F238E27FC236}">
                <a16:creationId xmlns:a16="http://schemas.microsoft.com/office/drawing/2014/main" id="{CB4B8220-2235-438A-8FCA-DF359B00556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9237" y="2291364"/>
            <a:ext cx="10953526" cy="26829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65874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F461260-AD29-4795-8B60-025F942E07B7}"/>
              </a:ext>
            </a:extLst>
          </p:cNvPr>
          <p:cNvSpPr>
            <a:spLocks noGrp="1"/>
          </p:cNvSpPr>
          <p:nvPr>
            <p:ph type="title"/>
          </p:nvPr>
        </p:nvSpPr>
        <p:spPr/>
        <p:txBody>
          <a:bodyPr/>
          <a:lstStyle/>
          <a:p>
            <a:r>
              <a:rPr lang="en-US" altLang="zh-TW" sz="4400" dirty="0">
                <a:latin typeface="微軟正黑體" panose="020B0604030504040204" pitchFamily="34" charset="-120"/>
                <a:ea typeface="微軟正黑體" panose="020B0604030504040204" pitchFamily="34" charset="-120"/>
              </a:rPr>
              <a:t>RGB channels SFMCNN—</a:t>
            </a:r>
            <a:r>
              <a:rPr lang="zh-TW" altLang="en-US" sz="4400" dirty="0">
                <a:latin typeface="微軟正黑體" panose="020B0604030504040204" pitchFamily="34" charset="-120"/>
                <a:ea typeface="微軟正黑體" panose="020B0604030504040204" pitchFamily="34" charset="-120"/>
              </a:rPr>
              <a:t> 模型說明</a:t>
            </a:r>
            <a:endParaRPr lang="zh-TW" altLang="en-US" dirty="0"/>
          </a:p>
        </p:txBody>
      </p:sp>
      <p:sp>
        <p:nvSpPr>
          <p:cNvPr id="3" name="內容版面配置區 2">
            <a:extLst>
              <a:ext uri="{FF2B5EF4-FFF2-40B4-BE49-F238E27FC236}">
                <a16:creationId xmlns:a16="http://schemas.microsoft.com/office/drawing/2014/main" id="{C2AD43E6-445F-4BD1-8EE4-9640C60F57D4}"/>
              </a:ext>
            </a:extLst>
          </p:cNvPr>
          <p:cNvSpPr>
            <a:spLocks noGrp="1"/>
          </p:cNvSpPr>
          <p:nvPr>
            <p:ph idx="1"/>
          </p:nvPr>
        </p:nvSpPr>
        <p:spPr>
          <a:xfrm>
            <a:off x="838200" y="1816609"/>
            <a:ext cx="10695432" cy="4066032"/>
          </a:xfrm>
        </p:spPr>
        <p:txBody>
          <a:bodyPr>
            <a:normAutofit/>
          </a:bodyPr>
          <a:lstStyle/>
          <a:p>
            <a:pPr marL="514350" indent="-514350">
              <a:buFont typeface="+mj-lt"/>
              <a:buAutoNum type="arabicPeriod"/>
            </a:pPr>
            <a:r>
              <a:rPr lang="zh-TW" altLang="en-US" sz="2400" dirty="0"/>
              <a:t>將圖形分為灰階圖形和</a:t>
            </a:r>
            <a:r>
              <a:rPr lang="en-US" altLang="zh-TW" sz="2400" dirty="0"/>
              <a:t>RGB</a:t>
            </a:r>
            <a:r>
              <a:rPr lang="zh-TW" altLang="en-US" sz="2400" dirty="0"/>
              <a:t>圖形分開進行</a:t>
            </a:r>
            <a:r>
              <a:rPr lang="en-US" altLang="zh-TW" sz="2400" dirty="0"/>
              <a:t>Convolution</a:t>
            </a:r>
          </a:p>
          <a:p>
            <a:pPr lvl="1"/>
            <a:r>
              <a:rPr lang="en-US" altLang="zh-TW" sz="2000" dirty="0"/>
              <a:t>RGB</a:t>
            </a:r>
            <a:r>
              <a:rPr lang="zh-TW" altLang="en-US" sz="2000" dirty="0"/>
              <a:t>部分</a:t>
            </a:r>
            <a:r>
              <a:rPr lang="en-US" altLang="zh-TW" sz="2000" dirty="0"/>
              <a:t>:</a:t>
            </a:r>
          </a:p>
          <a:p>
            <a:pPr marL="1371600" lvl="2" indent="-457200">
              <a:buFont typeface="+mj-lt"/>
              <a:buAutoNum type="arabicPeriod"/>
            </a:pPr>
            <a:r>
              <a:rPr lang="zh-TW" altLang="en-US" sz="1800" dirty="0"/>
              <a:t>使用</a:t>
            </a:r>
            <a:r>
              <a:rPr lang="en-US" altLang="zh-TW" sz="1800" dirty="0" err="1"/>
              <a:t>kaiming</a:t>
            </a:r>
            <a:r>
              <a:rPr lang="en-US" altLang="zh-TW" sz="1800" dirty="0"/>
              <a:t> uniform</a:t>
            </a:r>
            <a:r>
              <a:rPr lang="zh-TW" altLang="en-US" sz="1800" dirty="0"/>
              <a:t>初始化出</a:t>
            </a:r>
            <a:r>
              <a:rPr lang="en-US" altLang="zh-TW" sz="1800" dirty="0"/>
              <a:t>73</a:t>
            </a:r>
            <a:r>
              <a:rPr lang="zh-TW" altLang="en-US" sz="1800" dirty="0"/>
              <a:t>種顏色做為</a:t>
            </a:r>
            <a:r>
              <a:rPr lang="en-US" altLang="zh-TW" sz="1800" dirty="0"/>
              <a:t>weights</a:t>
            </a:r>
            <a:r>
              <a:rPr lang="zh-TW" altLang="en-US" sz="1800" dirty="0"/>
              <a:t>並在訓練時額外加入黑白兩個顏色</a:t>
            </a:r>
            <a:endParaRPr lang="en-US" altLang="zh-TW" sz="1800" dirty="0"/>
          </a:p>
          <a:p>
            <a:pPr marL="1371600" lvl="2" indent="-457200">
              <a:buFont typeface="+mj-lt"/>
              <a:buAutoNum type="arabicPeriod"/>
            </a:pPr>
            <a:r>
              <a:rPr lang="zh-TW" altLang="en-US" sz="1800" dirty="0"/>
              <a:t>將</a:t>
            </a:r>
            <a:r>
              <a:rPr lang="en-US" altLang="zh-TW" sz="1800" dirty="0"/>
              <a:t>75</a:t>
            </a:r>
            <a:r>
              <a:rPr lang="zh-TW" altLang="en-US" sz="1800" dirty="0"/>
              <a:t>種顏色擴張成 </a:t>
            </a:r>
            <a:r>
              <a:rPr lang="en-US" altLang="zh-TW" sz="1800" dirty="0"/>
              <a:t>5</a:t>
            </a:r>
            <a:r>
              <a:rPr lang="zh-TW" altLang="en-US" sz="1800" dirty="0"/>
              <a:t> * </a:t>
            </a:r>
            <a:r>
              <a:rPr lang="en-US" altLang="zh-TW" sz="1800" dirty="0"/>
              <a:t>5</a:t>
            </a:r>
            <a:r>
              <a:rPr lang="zh-TW" altLang="en-US" sz="1800" dirty="0"/>
              <a:t>的</a:t>
            </a:r>
            <a:r>
              <a:rPr lang="en-US" altLang="zh-TW" sz="1800" dirty="0"/>
              <a:t>75</a:t>
            </a:r>
            <a:r>
              <a:rPr lang="zh-TW" altLang="en-US" sz="1800" dirty="0"/>
              <a:t>個色塊</a:t>
            </a:r>
            <a:endParaRPr lang="en-US" altLang="zh-TW" sz="1800" dirty="0"/>
          </a:p>
          <a:p>
            <a:pPr marL="1371600" lvl="2" indent="-457200">
              <a:buFont typeface="+mj-lt"/>
              <a:buAutoNum type="arabicPeriod"/>
            </a:pPr>
            <a:r>
              <a:rPr lang="zh-TW" altLang="en-US" sz="1800" dirty="0"/>
              <a:t>利用卷積的方式計算</a:t>
            </a:r>
            <a:r>
              <a:rPr lang="en-US" altLang="zh-TW" sz="1800" dirty="0"/>
              <a:t>75</a:t>
            </a:r>
            <a:r>
              <a:rPr lang="zh-TW" altLang="en-US" sz="1800" dirty="0"/>
              <a:t>個色塊與</a:t>
            </a:r>
            <a:r>
              <a:rPr lang="en-US" altLang="zh-TW" sz="1800" dirty="0"/>
              <a:t>input</a:t>
            </a:r>
            <a:r>
              <a:rPr lang="zh-TW" altLang="en-US" sz="1800" dirty="0"/>
              <a:t>間的歐氏距離</a:t>
            </a:r>
            <a:endParaRPr lang="en-US" altLang="zh-TW" sz="1800" dirty="0"/>
          </a:p>
          <a:p>
            <a:pPr marL="1371600" lvl="2" indent="-457200">
              <a:buFont typeface="+mj-lt"/>
              <a:buAutoNum type="arabicPeriod"/>
            </a:pPr>
            <a:r>
              <a:rPr lang="zh-TW" altLang="en-US" sz="1800" dirty="0"/>
              <a:t>經過</a:t>
            </a:r>
            <a:r>
              <a:rPr lang="en-US" altLang="zh-TW" sz="1800" dirty="0" err="1"/>
              <a:t>triangle_cReLU</a:t>
            </a:r>
            <a:r>
              <a:rPr lang="zh-TW" altLang="en-US" sz="1800" dirty="0"/>
              <a:t>函數後輸出</a:t>
            </a:r>
            <a:endParaRPr lang="en-US" altLang="zh-TW" sz="1800" dirty="0"/>
          </a:p>
          <a:p>
            <a:pPr marL="914400" lvl="2" indent="0">
              <a:buNone/>
            </a:pPr>
            <a:r>
              <a:rPr lang="en-US" altLang="zh-TW" sz="1800" dirty="0"/>
              <a:t>※</a:t>
            </a:r>
            <a:r>
              <a:rPr lang="zh-TW" altLang="en-US" sz="1800" dirty="0"/>
              <a:t>  每個</a:t>
            </a:r>
            <a:r>
              <a:rPr lang="en-US" altLang="zh-TW" sz="1800" dirty="0"/>
              <a:t>batch</a:t>
            </a:r>
            <a:r>
              <a:rPr lang="zh-TW" altLang="en-US" sz="1800" dirty="0"/>
              <a:t>倒傳遞更新完參數後會額外做一次 </a:t>
            </a:r>
            <a:r>
              <a:rPr lang="en-US" altLang="zh-TW" sz="1800" dirty="0"/>
              <a:t>normalize </a:t>
            </a:r>
            <a:r>
              <a:rPr lang="zh-TW" altLang="en-US" sz="1800" dirty="0"/>
              <a:t>來保證</a:t>
            </a:r>
            <a:r>
              <a:rPr lang="en-US" altLang="zh-TW" sz="1800" dirty="0"/>
              <a:t>weight</a:t>
            </a:r>
            <a:r>
              <a:rPr lang="zh-TW" altLang="en-US" sz="1800" dirty="0"/>
              <a:t>的範圍落在</a:t>
            </a:r>
            <a:r>
              <a:rPr lang="en-US" altLang="zh-TW" sz="1800" dirty="0"/>
              <a:t>(0,1)</a:t>
            </a:r>
            <a:r>
              <a:rPr lang="zh-TW" altLang="en-US" sz="1800" dirty="0"/>
              <a:t>之間</a:t>
            </a:r>
            <a:endParaRPr lang="en-US" altLang="zh-TW" sz="1800" dirty="0"/>
          </a:p>
          <a:p>
            <a:pPr lvl="1"/>
            <a:r>
              <a:rPr lang="zh-TW" altLang="en-US" sz="2000" dirty="0"/>
              <a:t>灰階部分</a:t>
            </a:r>
            <a:r>
              <a:rPr lang="en-US" altLang="zh-TW" sz="2000" dirty="0"/>
              <a:t>:</a:t>
            </a:r>
          </a:p>
          <a:p>
            <a:pPr lvl="2"/>
            <a:r>
              <a:rPr lang="zh-TW" altLang="en-US" sz="1800" dirty="0"/>
              <a:t>與原始版本無異</a:t>
            </a:r>
            <a:endParaRPr lang="en-US" altLang="zh-TW" sz="1800" dirty="0"/>
          </a:p>
          <a:p>
            <a:pPr marL="514350" indent="-514350">
              <a:buFont typeface="+mj-lt"/>
              <a:buAutoNum type="arabicPeriod"/>
            </a:pPr>
            <a:r>
              <a:rPr lang="zh-TW" altLang="en-US" sz="2400" dirty="0"/>
              <a:t>在計算完灰階與</a:t>
            </a:r>
            <a:r>
              <a:rPr lang="en-US" altLang="zh-TW" sz="2400" dirty="0"/>
              <a:t>RGB</a:t>
            </a:r>
            <a:r>
              <a:rPr lang="zh-TW" altLang="en-US" sz="2400" dirty="0"/>
              <a:t>的</a:t>
            </a:r>
            <a:r>
              <a:rPr lang="en-US" altLang="zh-TW" sz="2400" dirty="0"/>
              <a:t>convolution</a:t>
            </a:r>
            <a:r>
              <a:rPr lang="zh-TW" altLang="en-US" sz="2400" dirty="0"/>
              <a:t>後將兩者的</a:t>
            </a:r>
            <a:r>
              <a:rPr lang="en-US" altLang="zh-TW" sz="2400" dirty="0"/>
              <a:t>output</a:t>
            </a:r>
            <a:r>
              <a:rPr lang="zh-TW" altLang="en-US" sz="2400" dirty="0"/>
              <a:t>進行</a:t>
            </a:r>
            <a:r>
              <a:rPr lang="en-US" altLang="zh-TW" sz="2400" dirty="0" err="1"/>
              <a:t>concat</a:t>
            </a:r>
            <a:endParaRPr lang="en-US" altLang="zh-TW" sz="2400" dirty="0"/>
          </a:p>
          <a:p>
            <a:pPr marL="514350" indent="-514350">
              <a:buFont typeface="+mj-lt"/>
              <a:buAutoNum type="arabicPeriod"/>
            </a:pPr>
            <a:r>
              <a:rPr lang="zh-TW" altLang="en-US" sz="2400" dirty="0"/>
              <a:t>其後的 </a:t>
            </a:r>
            <a:r>
              <a:rPr lang="en-US" altLang="zh-TW" sz="2400" dirty="0"/>
              <a:t>Training </a:t>
            </a:r>
            <a:r>
              <a:rPr lang="zh-TW" altLang="en-US" sz="2400" dirty="0"/>
              <a:t>步驟均和灰階模型無異</a:t>
            </a:r>
            <a:endParaRPr lang="en-US" altLang="zh-TW" sz="2400" dirty="0"/>
          </a:p>
          <a:p>
            <a:pPr marL="514350" indent="-514350">
              <a:buFont typeface="+mj-lt"/>
              <a:buAutoNum type="arabicPeriod"/>
            </a:pPr>
            <a:endParaRPr lang="zh-TW" altLang="en-US" sz="2400" dirty="0"/>
          </a:p>
        </p:txBody>
      </p:sp>
      <p:sp>
        <p:nvSpPr>
          <p:cNvPr id="4" name="投影片編號版面配置區 3">
            <a:extLst>
              <a:ext uri="{FF2B5EF4-FFF2-40B4-BE49-F238E27FC236}">
                <a16:creationId xmlns:a16="http://schemas.microsoft.com/office/drawing/2014/main" id="{E181D6C9-C1B3-4792-9B09-5B4D41D85600}"/>
              </a:ext>
            </a:extLst>
          </p:cNvPr>
          <p:cNvSpPr>
            <a:spLocks noGrp="1"/>
          </p:cNvSpPr>
          <p:nvPr>
            <p:ph type="sldNum" sz="quarter" idx="12"/>
          </p:nvPr>
        </p:nvSpPr>
        <p:spPr/>
        <p:txBody>
          <a:bodyPr/>
          <a:lstStyle/>
          <a:p>
            <a:fld id="{D60ECA09-1BC6-435C-886F-70D201C1A253}" type="slidenum">
              <a:rPr lang="zh-TW" altLang="en-US" smtClean="0"/>
              <a:pPr/>
              <a:t>18</a:t>
            </a:fld>
            <a:endParaRPr lang="zh-TW" altLang="en-US"/>
          </a:p>
        </p:txBody>
      </p:sp>
    </p:spTree>
    <p:extLst>
      <p:ext uri="{BB962C8B-B14F-4D97-AF65-F5344CB8AC3E}">
        <p14:creationId xmlns:p14="http://schemas.microsoft.com/office/powerpoint/2010/main" val="15017875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5">
            <a:extLst>
              <a:ext uri="{FF2B5EF4-FFF2-40B4-BE49-F238E27FC236}">
                <a16:creationId xmlns:a16="http://schemas.microsoft.com/office/drawing/2014/main" id="{060B705C-59BE-4177-BD7A-B8AC0D9A2278}"/>
              </a:ext>
            </a:extLst>
          </p:cNvPr>
          <p:cNvSpPr>
            <a:spLocks noGrp="1"/>
          </p:cNvSpPr>
          <p:nvPr>
            <p:ph type="title"/>
          </p:nvPr>
        </p:nvSpPr>
        <p:spPr/>
        <p:txBody>
          <a:bodyPr>
            <a:normAutofit/>
          </a:bodyPr>
          <a:lstStyle/>
          <a:p>
            <a:r>
              <a:rPr lang="en-US" altLang="zh-TW" sz="4400" dirty="0">
                <a:latin typeface="微軟正黑體" panose="020B0604030504040204" pitchFamily="34" charset="-120"/>
                <a:ea typeface="微軟正黑體" panose="020B0604030504040204" pitchFamily="34" charset="-120"/>
              </a:rPr>
              <a:t>RGB</a:t>
            </a:r>
            <a:r>
              <a:rPr lang="zh-TW" altLang="en-US" sz="4400" dirty="0">
                <a:latin typeface="微軟正黑體" panose="020B0604030504040204" pitchFamily="34" charset="-120"/>
                <a:ea typeface="微軟正黑體" panose="020B0604030504040204" pitchFamily="34" charset="-120"/>
              </a:rPr>
              <a:t> 圖形 </a:t>
            </a:r>
            <a:r>
              <a:rPr lang="en-US" altLang="zh-TW" sz="4400" dirty="0">
                <a:latin typeface="微軟正黑體" panose="020B0604030504040204" pitchFamily="34" charset="-120"/>
                <a:ea typeface="微軟正黑體" panose="020B0604030504040204" pitchFamily="34" charset="-120"/>
              </a:rPr>
              <a:t>—</a:t>
            </a:r>
            <a:r>
              <a:rPr lang="zh-TW" altLang="en-US" sz="4400" dirty="0">
                <a:latin typeface="微軟正黑體" panose="020B0604030504040204" pitchFamily="34" charset="-120"/>
                <a:ea typeface="微軟正黑體" panose="020B0604030504040204" pitchFamily="34" charset="-120"/>
              </a:rPr>
              <a:t> </a:t>
            </a:r>
            <a:r>
              <a:rPr lang="en-US" altLang="zh-TW" sz="4400" dirty="0">
                <a:latin typeface="微軟正黑體" panose="020B0604030504040204" pitchFamily="34" charset="-120"/>
                <a:ea typeface="微軟正黑體" panose="020B0604030504040204" pitchFamily="34" charset="-120"/>
              </a:rPr>
              <a:t>Multicolor shape Dataset</a:t>
            </a:r>
            <a:endParaRPr lang="zh-TW" altLang="en-US" sz="4400" dirty="0">
              <a:latin typeface="微軟正黑體" panose="020B0604030504040204" pitchFamily="34" charset="-120"/>
              <a:ea typeface="微軟正黑體" panose="020B0604030504040204" pitchFamily="34" charset="-120"/>
            </a:endParaRPr>
          </a:p>
        </p:txBody>
      </p:sp>
      <p:sp>
        <p:nvSpPr>
          <p:cNvPr id="7" name="文字版面配置區 6">
            <a:extLst>
              <a:ext uri="{FF2B5EF4-FFF2-40B4-BE49-F238E27FC236}">
                <a16:creationId xmlns:a16="http://schemas.microsoft.com/office/drawing/2014/main" id="{1C816F81-9E55-4B1E-B1D9-784FE04F52A0}"/>
              </a:ext>
            </a:extLst>
          </p:cNvPr>
          <p:cNvSpPr>
            <a:spLocks noGrp="1"/>
          </p:cNvSpPr>
          <p:nvPr>
            <p:ph type="body" idx="1"/>
          </p:nvPr>
        </p:nvSpPr>
        <p:spPr/>
        <p:txBody>
          <a:bodyPr/>
          <a:lstStyle/>
          <a:p>
            <a:endParaRPr lang="zh-TW" altLang="en-US"/>
          </a:p>
        </p:txBody>
      </p:sp>
      <p:sp>
        <p:nvSpPr>
          <p:cNvPr id="4" name="投影片編號版面配置區 3">
            <a:extLst>
              <a:ext uri="{FF2B5EF4-FFF2-40B4-BE49-F238E27FC236}">
                <a16:creationId xmlns:a16="http://schemas.microsoft.com/office/drawing/2014/main" id="{FD81A6CA-5109-4907-9580-51646046B243}"/>
              </a:ext>
            </a:extLst>
          </p:cNvPr>
          <p:cNvSpPr>
            <a:spLocks noGrp="1"/>
          </p:cNvSpPr>
          <p:nvPr>
            <p:ph type="sldNum" sz="quarter" idx="12"/>
          </p:nvPr>
        </p:nvSpPr>
        <p:spPr/>
        <p:txBody>
          <a:bodyPr/>
          <a:lstStyle/>
          <a:p>
            <a:fld id="{D60ECA09-1BC6-435C-886F-70D201C1A253}" type="slidenum">
              <a:rPr lang="zh-TW" altLang="en-US" smtClean="0"/>
              <a:pPr/>
              <a:t>19</a:t>
            </a:fld>
            <a:endParaRPr lang="zh-TW" altLang="en-US"/>
          </a:p>
        </p:txBody>
      </p:sp>
    </p:spTree>
    <p:extLst>
      <p:ext uri="{BB962C8B-B14F-4D97-AF65-F5344CB8AC3E}">
        <p14:creationId xmlns:p14="http://schemas.microsoft.com/office/powerpoint/2010/main" val="4171540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標題 6">
            <a:extLst>
              <a:ext uri="{FF2B5EF4-FFF2-40B4-BE49-F238E27FC236}">
                <a16:creationId xmlns:a16="http://schemas.microsoft.com/office/drawing/2014/main" id="{F5177995-0503-44D0-BCD4-C1D23992B0E0}"/>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rPr>
              <a:t>模型改善</a:t>
            </a:r>
          </a:p>
        </p:txBody>
      </p:sp>
      <p:sp>
        <p:nvSpPr>
          <p:cNvPr id="8" name="文字版面配置區 7">
            <a:extLst>
              <a:ext uri="{FF2B5EF4-FFF2-40B4-BE49-F238E27FC236}">
                <a16:creationId xmlns:a16="http://schemas.microsoft.com/office/drawing/2014/main" id="{4EB6A199-237F-47BF-82FA-7A9031843715}"/>
              </a:ext>
            </a:extLst>
          </p:cNvPr>
          <p:cNvSpPr>
            <a:spLocks noGrp="1"/>
          </p:cNvSpPr>
          <p:nvPr>
            <p:ph type="body" idx="1"/>
          </p:nvPr>
        </p:nvSpPr>
        <p:spPr/>
        <p:txBody>
          <a:bodyPr/>
          <a:lstStyle/>
          <a:p>
            <a:endParaRPr lang="zh-TW" altLang="en-US"/>
          </a:p>
        </p:txBody>
      </p:sp>
      <p:sp>
        <p:nvSpPr>
          <p:cNvPr id="4" name="投影片編號版面配置區 3">
            <a:extLst>
              <a:ext uri="{FF2B5EF4-FFF2-40B4-BE49-F238E27FC236}">
                <a16:creationId xmlns:a16="http://schemas.microsoft.com/office/drawing/2014/main" id="{8266F58D-BDC4-4C6B-A3A8-53DBE2EC9FB4}"/>
              </a:ext>
            </a:extLst>
          </p:cNvPr>
          <p:cNvSpPr>
            <a:spLocks noGrp="1"/>
          </p:cNvSpPr>
          <p:nvPr>
            <p:ph type="sldNum" sz="quarter" idx="12"/>
          </p:nvPr>
        </p:nvSpPr>
        <p:spPr/>
        <p:txBody>
          <a:bodyPr/>
          <a:lstStyle/>
          <a:p>
            <a:fld id="{D60ECA09-1BC6-435C-886F-70D201C1A253}" type="slidenum">
              <a:rPr lang="zh-TW" altLang="en-US" smtClean="0"/>
              <a:pPr/>
              <a:t>2</a:t>
            </a:fld>
            <a:endParaRPr lang="zh-TW" altLang="en-US"/>
          </a:p>
        </p:txBody>
      </p:sp>
    </p:spTree>
    <p:extLst>
      <p:ext uri="{BB962C8B-B14F-4D97-AF65-F5344CB8AC3E}">
        <p14:creationId xmlns:p14="http://schemas.microsoft.com/office/powerpoint/2010/main" val="39152356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D4047351-AC6C-4D8C-9407-A996DA61C0A9}"/>
              </a:ext>
            </a:extLst>
          </p:cNvPr>
          <p:cNvSpPr>
            <a:spLocks noGrp="1"/>
          </p:cNvSpPr>
          <p:nvPr>
            <p:ph type="title"/>
          </p:nvPr>
        </p:nvSpPr>
        <p:spPr/>
        <p:txBody>
          <a:bodyPr/>
          <a:lstStyle/>
          <a:p>
            <a:r>
              <a:rPr lang="en-US" altLang="zh-TW" sz="4400" dirty="0">
                <a:latin typeface="微軟正黑體" panose="020B0604030504040204" pitchFamily="34" charset="-120"/>
                <a:ea typeface="微軟正黑體" panose="020B0604030504040204" pitchFamily="34" charset="-120"/>
              </a:rPr>
              <a:t>Multicolor shape Dataset</a:t>
            </a:r>
            <a:r>
              <a:rPr lang="zh-TW" altLang="en-US" sz="4400" dirty="0">
                <a:latin typeface="微軟正黑體" panose="020B0604030504040204" pitchFamily="34" charset="-120"/>
                <a:ea typeface="微軟正黑體" panose="020B0604030504040204" pitchFamily="34" charset="-120"/>
              </a:rPr>
              <a:t> </a:t>
            </a:r>
            <a:r>
              <a:rPr lang="en-US" altLang="zh-TW" sz="4400" dirty="0">
                <a:latin typeface="微軟正黑體" panose="020B0604030504040204" pitchFamily="34" charset="-120"/>
                <a:ea typeface="微軟正黑體" panose="020B0604030504040204" pitchFamily="34" charset="-120"/>
              </a:rPr>
              <a:t>—</a:t>
            </a:r>
            <a:r>
              <a:rPr lang="zh-TW" altLang="en-US" sz="4400" dirty="0">
                <a:latin typeface="微軟正黑體" panose="020B0604030504040204" pitchFamily="34" charset="-120"/>
                <a:ea typeface="微軟正黑體" panose="020B0604030504040204" pitchFamily="34" charset="-120"/>
              </a:rPr>
              <a:t> 目的</a:t>
            </a:r>
            <a:endParaRPr lang="zh-TW" altLang="en-US" dirty="0"/>
          </a:p>
        </p:txBody>
      </p:sp>
      <p:sp>
        <p:nvSpPr>
          <p:cNvPr id="6" name="內容版面配置區 5">
            <a:extLst>
              <a:ext uri="{FF2B5EF4-FFF2-40B4-BE49-F238E27FC236}">
                <a16:creationId xmlns:a16="http://schemas.microsoft.com/office/drawing/2014/main" id="{10A59909-DB95-4DD2-BADC-67ECCEB46B2E}"/>
              </a:ext>
            </a:extLst>
          </p:cNvPr>
          <p:cNvSpPr>
            <a:spLocks noGrp="1"/>
          </p:cNvSpPr>
          <p:nvPr>
            <p:ph idx="1"/>
          </p:nvPr>
        </p:nvSpPr>
        <p:spPr/>
        <p:txBody>
          <a:bodyPr/>
          <a:lstStyle/>
          <a:p>
            <a:r>
              <a:rPr lang="zh-TW" altLang="en-US" dirty="0"/>
              <a:t>希望將</a:t>
            </a:r>
            <a:r>
              <a:rPr lang="en-US" altLang="zh-TW" dirty="0"/>
              <a:t>SFMCNN</a:t>
            </a:r>
            <a:r>
              <a:rPr lang="zh-TW" altLang="en-US" dirty="0"/>
              <a:t>運用在</a:t>
            </a:r>
            <a:r>
              <a:rPr lang="en-US" altLang="zh-TW" dirty="0"/>
              <a:t>RGB</a:t>
            </a:r>
            <a:r>
              <a:rPr lang="zh-TW" altLang="en-US" dirty="0"/>
              <a:t>三通道的圖片中，使其也能對</a:t>
            </a:r>
            <a:r>
              <a:rPr lang="en-US" altLang="zh-TW" dirty="0"/>
              <a:t>RGB</a:t>
            </a:r>
            <a:r>
              <a:rPr lang="zh-TW" altLang="en-US" dirty="0"/>
              <a:t>徒形進行辨識和解釋</a:t>
            </a:r>
          </a:p>
        </p:txBody>
      </p:sp>
      <p:sp>
        <p:nvSpPr>
          <p:cNvPr id="4" name="投影片編號版面配置區 3">
            <a:extLst>
              <a:ext uri="{FF2B5EF4-FFF2-40B4-BE49-F238E27FC236}">
                <a16:creationId xmlns:a16="http://schemas.microsoft.com/office/drawing/2014/main" id="{EF1C990A-4F15-4FBB-A985-61702C45DBC4}"/>
              </a:ext>
            </a:extLst>
          </p:cNvPr>
          <p:cNvSpPr>
            <a:spLocks noGrp="1"/>
          </p:cNvSpPr>
          <p:nvPr>
            <p:ph type="sldNum" sz="quarter" idx="12"/>
          </p:nvPr>
        </p:nvSpPr>
        <p:spPr/>
        <p:txBody>
          <a:bodyPr/>
          <a:lstStyle/>
          <a:p>
            <a:fld id="{D60ECA09-1BC6-435C-886F-70D201C1A253}" type="slidenum">
              <a:rPr lang="zh-TW" altLang="en-US" smtClean="0"/>
              <a:t>20</a:t>
            </a:fld>
            <a:endParaRPr lang="zh-TW" altLang="en-US"/>
          </a:p>
        </p:txBody>
      </p:sp>
    </p:spTree>
    <p:extLst>
      <p:ext uri="{BB962C8B-B14F-4D97-AF65-F5344CB8AC3E}">
        <p14:creationId xmlns:p14="http://schemas.microsoft.com/office/powerpoint/2010/main" val="2624276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26CBE19-768C-44EA-9134-DEB1000D746C}"/>
              </a:ext>
            </a:extLst>
          </p:cNvPr>
          <p:cNvSpPr>
            <a:spLocks noGrp="1"/>
          </p:cNvSpPr>
          <p:nvPr>
            <p:ph type="title"/>
          </p:nvPr>
        </p:nvSpPr>
        <p:spPr/>
        <p:txBody>
          <a:bodyPr/>
          <a:lstStyle/>
          <a:p>
            <a:r>
              <a:rPr lang="en-US" altLang="zh-TW" sz="4400" dirty="0">
                <a:latin typeface="微軟正黑體" panose="020B0604030504040204" pitchFamily="34" charset="-120"/>
                <a:ea typeface="微軟正黑體" panose="020B0604030504040204" pitchFamily="34" charset="-120"/>
              </a:rPr>
              <a:t>Multicolor shape Dataset</a:t>
            </a:r>
            <a:r>
              <a:rPr lang="zh-TW" altLang="en-US" sz="4400" dirty="0">
                <a:latin typeface="微軟正黑體" panose="020B0604030504040204" pitchFamily="34" charset="-120"/>
                <a:ea typeface="微軟正黑體" panose="020B0604030504040204" pitchFamily="34" charset="-120"/>
              </a:rPr>
              <a:t> </a:t>
            </a:r>
            <a:r>
              <a:rPr lang="en-US" altLang="zh-TW" sz="4400" dirty="0">
                <a:latin typeface="微軟正黑體" panose="020B0604030504040204" pitchFamily="34" charset="-120"/>
                <a:ea typeface="微軟正黑體" panose="020B0604030504040204" pitchFamily="34" charset="-120"/>
              </a:rPr>
              <a:t>—</a:t>
            </a:r>
            <a:r>
              <a:rPr lang="zh-TW" altLang="en-US" sz="4400" dirty="0">
                <a:latin typeface="微軟正黑體" panose="020B0604030504040204" pitchFamily="34" charset="-120"/>
                <a:ea typeface="微軟正黑體" panose="020B0604030504040204" pitchFamily="34" charset="-120"/>
              </a:rPr>
              <a:t> </a:t>
            </a:r>
            <a:r>
              <a:rPr lang="zh-TW" altLang="en-US" dirty="0"/>
              <a:t>資料集</a:t>
            </a:r>
          </a:p>
        </p:txBody>
      </p:sp>
      <p:sp>
        <p:nvSpPr>
          <p:cNvPr id="4" name="投影片編號版面配置區 3">
            <a:extLst>
              <a:ext uri="{FF2B5EF4-FFF2-40B4-BE49-F238E27FC236}">
                <a16:creationId xmlns:a16="http://schemas.microsoft.com/office/drawing/2014/main" id="{D6227997-ADCE-4AD3-920A-2FBD1071B05E}"/>
              </a:ext>
            </a:extLst>
          </p:cNvPr>
          <p:cNvSpPr>
            <a:spLocks noGrp="1"/>
          </p:cNvSpPr>
          <p:nvPr>
            <p:ph type="sldNum" sz="quarter" idx="12"/>
          </p:nvPr>
        </p:nvSpPr>
        <p:spPr/>
        <p:txBody>
          <a:bodyPr/>
          <a:lstStyle/>
          <a:p>
            <a:fld id="{D60ECA09-1BC6-435C-886F-70D201C1A253}" type="slidenum">
              <a:rPr lang="zh-TW" altLang="en-US" smtClean="0"/>
              <a:pPr/>
              <a:t>21</a:t>
            </a:fld>
            <a:endParaRPr lang="zh-TW" altLang="en-US"/>
          </a:p>
        </p:txBody>
      </p:sp>
      <p:pic>
        <p:nvPicPr>
          <p:cNvPr id="5" name="內容版面配置區 4">
            <a:extLst>
              <a:ext uri="{FF2B5EF4-FFF2-40B4-BE49-F238E27FC236}">
                <a16:creationId xmlns:a16="http://schemas.microsoft.com/office/drawing/2014/main" id="{0E146E12-164F-4098-8C51-FBA94E4FC5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1189" y="2121964"/>
            <a:ext cx="1343842" cy="1343842"/>
          </a:xfrm>
          <a:prstGeom prst="rect">
            <a:avLst/>
          </a:prstGeom>
          <a:ln>
            <a:solidFill>
              <a:schemeClr val="tx1"/>
            </a:solidFill>
          </a:ln>
        </p:spPr>
      </p:pic>
      <p:pic>
        <p:nvPicPr>
          <p:cNvPr id="6" name="圖片 5">
            <a:extLst>
              <a:ext uri="{FF2B5EF4-FFF2-40B4-BE49-F238E27FC236}">
                <a16:creationId xmlns:a16="http://schemas.microsoft.com/office/drawing/2014/main" id="{B3FDAD90-DF1E-42C6-81A4-D1CB3F6F09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61945" y="2121964"/>
            <a:ext cx="1343842" cy="1343842"/>
          </a:xfrm>
          <a:prstGeom prst="rect">
            <a:avLst/>
          </a:prstGeom>
          <a:ln>
            <a:solidFill>
              <a:schemeClr val="tx1"/>
            </a:solidFill>
          </a:ln>
        </p:spPr>
      </p:pic>
      <p:pic>
        <p:nvPicPr>
          <p:cNvPr id="7" name="圖片 6">
            <a:extLst>
              <a:ext uri="{FF2B5EF4-FFF2-40B4-BE49-F238E27FC236}">
                <a16:creationId xmlns:a16="http://schemas.microsoft.com/office/drawing/2014/main" id="{4335183B-9B2B-4AC7-825F-1ACC537E55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42699" y="2121964"/>
            <a:ext cx="1343841" cy="1343841"/>
          </a:xfrm>
          <a:prstGeom prst="rect">
            <a:avLst/>
          </a:prstGeom>
          <a:ln>
            <a:solidFill>
              <a:schemeClr val="tx1"/>
            </a:solidFill>
          </a:ln>
        </p:spPr>
      </p:pic>
      <p:pic>
        <p:nvPicPr>
          <p:cNvPr id="8" name="圖片 7">
            <a:extLst>
              <a:ext uri="{FF2B5EF4-FFF2-40B4-BE49-F238E27FC236}">
                <a16:creationId xmlns:a16="http://schemas.microsoft.com/office/drawing/2014/main" id="{40D666AD-52FB-4D23-8605-F34759D07CD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1190" y="3654673"/>
            <a:ext cx="1343842" cy="1343842"/>
          </a:xfrm>
          <a:prstGeom prst="rect">
            <a:avLst/>
          </a:prstGeom>
          <a:ln>
            <a:solidFill>
              <a:schemeClr val="tx1"/>
            </a:solidFill>
          </a:ln>
        </p:spPr>
      </p:pic>
      <p:pic>
        <p:nvPicPr>
          <p:cNvPr id="9" name="圖片 8">
            <a:extLst>
              <a:ext uri="{FF2B5EF4-FFF2-40B4-BE49-F238E27FC236}">
                <a16:creationId xmlns:a16="http://schemas.microsoft.com/office/drawing/2014/main" id="{2BC809FB-0BC7-4BBE-971F-98953A8DAFA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61945" y="3654673"/>
            <a:ext cx="1343842" cy="1343842"/>
          </a:xfrm>
          <a:prstGeom prst="rect">
            <a:avLst/>
          </a:prstGeom>
          <a:ln>
            <a:solidFill>
              <a:schemeClr val="tx1"/>
            </a:solidFill>
          </a:ln>
        </p:spPr>
      </p:pic>
      <p:pic>
        <p:nvPicPr>
          <p:cNvPr id="10" name="圖片 9">
            <a:extLst>
              <a:ext uri="{FF2B5EF4-FFF2-40B4-BE49-F238E27FC236}">
                <a16:creationId xmlns:a16="http://schemas.microsoft.com/office/drawing/2014/main" id="{AD228125-A2AD-483C-AE9D-474C84A4402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42699" y="3654673"/>
            <a:ext cx="1343842" cy="1343842"/>
          </a:xfrm>
          <a:prstGeom prst="rect">
            <a:avLst/>
          </a:prstGeom>
          <a:ln>
            <a:solidFill>
              <a:schemeClr val="tx1"/>
            </a:solidFill>
          </a:ln>
        </p:spPr>
      </p:pic>
      <p:pic>
        <p:nvPicPr>
          <p:cNvPr id="11" name="圖片 10">
            <a:extLst>
              <a:ext uri="{FF2B5EF4-FFF2-40B4-BE49-F238E27FC236}">
                <a16:creationId xmlns:a16="http://schemas.microsoft.com/office/drawing/2014/main" id="{71355D58-7F3E-4CFE-BD3B-8BC7F7B045B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81190" y="5187381"/>
            <a:ext cx="1343841" cy="1343841"/>
          </a:xfrm>
          <a:prstGeom prst="rect">
            <a:avLst/>
          </a:prstGeom>
          <a:ln>
            <a:solidFill>
              <a:schemeClr val="tx1"/>
            </a:solidFill>
          </a:ln>
        </p:spPr>
      </p:pic>
      <p:pic>
        <p:nvPicPr>
          <p:cNvPr id="12" name="圖片 11">
            <a:extLst>
              <a:ext uri="{FF2B5EF4-FFF2-40B4-BE49-F238E27FC236}">
                <a16:creationId xmlns:a16="http://schemas.microsoft.com/office/drawing/2014/main" id="{8112D54F-DB2E-41D1-9277-C649B0C10A9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361945" y="5187381"/>
            <a:ext cx="1343842" cy="1343842"/>
          </a:xfrm>
          <a:prstGeom prst="rect">
            <a:avLst/>
          </a:prstGeom>
          <a:ln>
            <a:solidFill>
              <a:schemeClr val="tx1"/>
            </a:solidFill>
          </a:ln>
        </p:spPr>
      </p:pic>
      <p:pic>
        <p:nvPicPr>
          <p:cNvPr id="13" name="圖片 12">
            <a:extLst>
              <a:ext uri="{FF2B5EF4-FFF2-40B4-BE49-F238E27FC236}">
                <a16:creationId xmlns:a16="http://schemas.microsoft.com/office/drawing/2014/main" id="{59427B96-F163-4C42-8AE4-958C118445F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042699" y="5187380"/>
            <a:ext cx="1343841" cy="1343841"/>
          </a:xfrm>
          <a:prstGeom prst="rect">
            <a:avLst/>
          </a:prstGeom>
          <a:ln>
            <a:solidFill>
              <a:schemeClr val="tx1"/>
            </a:solidFill>
          </a:ln>
        </p:spPr>
      </p:pic>
      <p:sp>
        <p:nvSpPr>
          <p:cNvPr id="14" name="文字方塊 13">
            <a:extLst>
              <a:ext uri="{FF2B5EF4-FFF2-40B4-BE49-F238E27FC236}">
                <a16:creationId xmlns:a16="http://schemas.microsoft.com/office/drawing/2014/main" id="{1A843832-401A-4D07-A865-F9EA23EBDDE6}"/>
              </a:ext>
            </a:extLst>
          </p:cNvPr>
          <p:cNvSpPr txBox="1"/>
          <p:nvPr/>
        </p:nvSpPr>
        <p:spPr>
          <a:xfrm>
            <a:off x="569213" y="2521399"/>
            <a:ext cx="696686" cy="369332"/>
          </a:xfrm>
          <a:prstGeom prst="rect">
            <a:avLst/>
          </a:prstGeom>
          <a:noFill/>
        </p:spPr>
        <p:txBody>
          <a:bodyPr wrap="square" rtlCol="0">
            <a:spAutoFit/>
          </a:bodyPr>
          <a:lstStyle/>
          <a:p>
            <a:r>
              <a:rPr lang="en-US" altLang="zh-TW" dirty="0"/>
              <a:t>circle</a:t>
            </a:r>
            <a:endParaRPr lang="zh-TW" altLang="en-US" dirty="0"/>
          </a:p>
        </p:txBody>
      </p:sp>
      <p:sp>
        <p:nvSpPr>
          <p:cNvPr id="15" name="文字方塊 14">
            <a:extLst>
              <a:ext uri="{FF2B5EF4-FFF2-40B4-BE49-F238E27FC236}">
                <a16:creationId xmlns:a16="http://schemas.microsoft.com/office/drawing/2014/main" id="{5918965F-BAB1-46B1-BEFE-AA6D5C3EAED2}"/>
              </a:ext>
            </a:extLst>
          </p:cNvPr>
          <p:cNvSpPr txBox="1"/>
          <p:nvPr/>
        </p:nvSpPr>
        <p:spPr>
          <a:xfrm>
            <a:off x="421166" y="4101064"/>
            <a:ext cx="1071154" cy="369332"/>
          </a:xfrm>
          <a:prstGeom prst="rect">
            <a:avLst/>
          </a:prstGeom>
          <a:noFill/>
        </p:spPr>
        <p:txBody>
          <a:bodyPr wrap="square" rtlCol="0">
            <a:spAutoFit/>
          </a:bodyPr>
          <a:lstStyle/>
          <a:p>
            <a:r>
              <a:rPr lang="en-US" altLang="zh-TW" dirty="0"/>
              <a:t>rectangle</a:t>
            </a:r>
            <a:endParaRPr lang="zh-TW" altLang="en-US" dirty="0"/>
          </a:p>
        </p:txBody>
      </p:sp>
      <p:sp>
        <p:nvSpPr>
          <p:cNvPr id="16" name="文字方塊 15">
            <a:extLst>
              <a:ext uri="{FF2B5EF4-FFF2-40B4-BE49-F238E27FC236}">
                <a16:creationId xmlns:a16="http://schemas.microsoft.com/office/drawing/2014/main" id="{66A44C03-B312-46CD-999E-61C1C52C053C}"/>
              </a:ext>
            </a:extLst>
          </p:cNvPr>
          <p:cNvSpPr txBox="1"/>
          <p:nvPr/>
        </p:nvSpPr>
        <p:spPr>
          <a:xfrm>
            <a:off x="421166" y="5680730"/>
            <a:ext cx="923109" cy="369332"/>
          </a:xfrm>
          <a:prstGeom prst="rect">
            <a:avLst/>
          </a:prstGeom>
          <a:noFill/>
        </p:spPr>
        <p:txBody>
          <a:bodyPr wrap="square" rtlCol="0">
            <a:spAutoFit/>
          </a:bodyPr>
          <a:lstStyle/>
          <a:p>
            <a:r>
              <a:rPr lang="en-US" altLang="zh-TW" dirty="0"/>
              <a:t>triangle</a:t>
            </a:r>
            <a:endParaRPr lang="zh-TW" altLang="en-US" dirty="0"/>
          </a:p>
        </p:txBody>
      </p:sp>
      <p:sp>
        <p:nvSpPr>
          <p:cNvPr id="17" name="文字方塊 16">
            <a:extLst>
              <a:ext uri="{FF2B5EF4-FFF2-40B4-BE49-F238E27FC236}">
                <a16:creationId xmlns:a16="http://schemas.microsoft.com/office/drawing/2014/main" id="{B4F903FA-1390-421E-A6FD-3792AF2E1182}"/>
              </a:ext>
            </a:extLst>
          </p:cNvPr>
          <p:cNvSpPr txBox="1"/>
          <p:nvPr/>
        </p:nvSpPr>
        <p:spPr>
          <a:xfrm>
            <a:off x="1926097" y="1546296"/>
            <a:ext cx="702402" cy="369332"/>
          </a:xfrm>
          <a:prstGeom prst="rect">
            <a:avLst/>
          </a:prstGeom>
          <a:noFill/>
        </p:spPr>
        <p:txBody>
          <a:bodyPr wrap="square" rtlCol="0">
            <a:spAutoFit/>
          </a:bodyPr>
          <a:lstStyle/>
          <a:p>
            <a:r>
              <a:rPr lang="en-US" altLang="zh-TW" dirty="0"/>
              <a:t>blue</a:t>
            </a:r>
            <a:endParaRPr lang="zh-TW" altLang="en-US" dirty="0"/>
          </a:p>
        </p:txBody>
      </p:sp>
      <p:sp>
        <p:nvSpPr>
          <p:cNvPr id="18" name="文字方塊 17">
            <a:extLst>
              <a:ext uri="{FF2B5EF4-FFF2-40B4-BE49-F238E27FC236}">
                <a16:creationId xmlns:a16="http://schemas.microsoft.com/office/drawing/2014/main" id="{EE813BB2-DFBC-4A50-9238-D494DFFCB652}"/>
              </a:ext>
            </a:extLst>
          </p:cNvPr>
          <p:cNvSpPr txBox="1"/>
          <p:nvPr/>
        </p:nvSpPr>
        <p:spPr>
          <a:xfrm>
            <a:off x="3606853" y="1546296"/>
            <a:ext cx="770572" cy="369332"/>
          </a:xfrm>
          <a:prstGeom prst="rect">
            <a:avLst/>
          </a:prstGeom>
          <a:noFill/>
        </p:spPr>
        <p:txBody>
          <a:bodyPr wrap="square" rtlCol="0">
            <a:spAutoFit/>
          </a:bodyPr>
          <a:lstStyle/>
          <a:p>
            <a:r>
              <a:rPr lang="en-US" altLang="zh-TW" dirty="0"/>
              <a:t>green</a:t>
            </a:r>
            <a:endParaRPr lang="zh-TW" altLang="en-US" dirty="0"/>
          </a:p>
        </p:txBody>
      </p:sp>
      <p:sp>
        <p:nvSpPr>
          <p:cNvPr id="19" name="文字方塊 18">
            <a:extLst>
              <a:ext uri="{FF2B5EF4-FFF2-40B4-BE49-F238E27FC236}">
                <a16:creationId xmlns:a16="http://schemas.microsoft.com/office/drawing/2014/main" id="{3B3E8248-3508-4E47-9A05-7D8740C45BE5}"/>
              </a:ext>
            </a:extLst>
          </p:cNvPr>
          <p:cNvSpPr txBox="1"/>
          <p:nvPr/>
        </p:nvSpPr>
        <p:spPr>
          <a:xfrm>
            <a:off x="5388877" y="1546296"/>
            <a:ext cx="499859" cy="369332"/>
          </a:xfrm>
          <a:prstGeom prst="rect">
            <a:avLst/>
          </a:prstGeom>
          <a:noFill/>
        </p:spPr>
        <p:txBody>
          <a:bodyPr wrap="square" rtlCol="0">
            <a:spAutoFit/>
          </a:bodyPr>
          <a:lstStyle/>
          <a:p>
            <a:r>
              <a:rPr lang="en-US" altLang="zh-TW" dirty="0"/>
              <a:t>red</a:t>
            </a:r>
            <a:endParaRPr lang="zh-TW" altLang="en-US" dirty="0"/>
          </a:p>
        </p:txBody>
      </p:sp>
      <p:graphicFrame>
        <p:nvGraphicFramePr>
          <p:cNvPr id="20" name="表格 20">
            <a:extLst>
              <a:ext uri="{FF2B5EF4-FFF2-40B4-BE49-F238E27FC236}">
                <a16:creationId xmlns:a16="http://schemas.microsoft.com/office/drawing/2014/main" id="{7A264FD5-B14B-4F78-8070-F68006C3EB65}"/>
              </a:ext>
            </a:extLst>
          </p:cNvPr>
          <p:cNvGraphicFramePr>
            <a:graphicFrameLocks noGrp="1"/>
          </p:cNvGraphicFramePr>
          <p:nvPr>
            <p:extLst>
              <p:ext uri="{D42A27DB-BD31-4B8C-83A1-F6EECF244321}">
                <p14:modId xmlns:p14="http://schemas.microsoft.com/office/powerpoint/2010/main" val="1404574678"/>
              </p:ext>
            </p:extLst>
          </p:nvPr>
        </p:nvGraphicFramePr>
        <p:xfrm>
          <a:off x="6900673" y="2793884"/>
          <a:ext cx="4943855" cy="2666920"/>
        </p:xfrm>
        <a:graphic>
          <a:graphicData uri="http://schemas.openxmlformats.org/drawingml/2006/table">
            <a:tbl>
              <a:tblPr firstRow="1" bandRow="1">
                <a:tableStyleId>{5C22544A-7EE6-4342-B048-85BDC9FD1C3A}</a:tableStyleId>
              </a:tblPr>
              <a:tblGrid>
                <a:gridCol w="1139951">
                  <a:extLst>
                    <a:ext uri="{9D8B030D-6E8A-4147-A177-3AD203B41FA5}">
                      <a16:colId xmlns:a16="http://schemas.microsoft.com/office/drawing/2014/main" val="767796096"/>
                    </a:ext>
                  </a:extLst>
                </a:gridCol>
                <a:gridCol w="950976">
                  <a:extLst>
                    <a:ext uri="{9D8B030D-6E8A-4147-A177-3AD203B41FA5}">
                      <a16:colId xmlns:a16="http://schemas.microsoft.com/office/drawing/2014/main" val="1342635082"/>
                    </a:ext>
                  </a:extLst>
                </a:gridCol>
                <a:gridCol w="950976">
                  <a:extLst>
                    <a:ext uri="{9D8B030D-6E8A-4147-A177-3AD203B41FA5}">
                      <a16:colId xmlns:a16="http://schemas.microsoft.com/office/drawing/2014/main" val="1667340644"/>
                    </a:ext>
                  </a:extLst>
                </a:gridCol>
                <a:gridCol w="950976">
                  <a:extLst>
                    <a:ext uri="{9D8B030D-6E8A-4147-A177-3AD203B41FA5}">
                      <a16:colId xmlns:a16="http://schemas.microsoft.com/office/drawing/2014/main" val="1149808021"/>
                    </a:ext>
                  </a:extLst>
                </a:gridCol>
                <a:gridCol w="950976">
                  <a:extLst>
                    <a:ext uri="{9D8B030D-6E8A-4147-A177-3AD203B41FA5}">
                      <a16:colId xmlns:a16="http://schemas.microsoft.com/office/drawing/2014/main" val="270235291"/>
                    </a:ext>
                  </a:extLst>
                </a:gridCol>
              </a:tblGrid>
              <a:tr h="363844">
                <a:tc>
                  <a:txBody>
                    <a:bodyPr/>
                    <a:lstStyle/>
                    <a:p>
                      <a:pPr marL="0" algn="ctr" defTabSz="914400" rtl="0" eaLnBrk="1" latinLnBrk="0" hangingPunct="1"/>
                      <a:endParaRPr lang="zh-TW" altLang="en-US" sz="1800" b="1" kern="1200" dirty="0">
                        <a:solidFill>
                          <a:schemeClr val="lt1"/>
                        </a:solidFill>
                        <a:latin typeface="+mn-lt"/>
                        <a:ea typeface="+mn-ea"/>
                        <a:cs typeface="+mn-cs"/>
                      </a:endParaRPr>
                    </a:p>
                  </a:txBody>
                  <a:tcPr anchor="ctr"/>
                </a:tc>
                <a:tc>
                  <a:txBody>
                    <a:bodyPr/>
                    <a:lstStyle/>
                    <a:p>
                      <a:pPr algn="ctr"/>
                      <a:r>
                        <a:rPr lang="en-US" altLang="zh-TW" dirty="0"/>
                        <a:t>blue</a:t>
                      </a:r>
                      <a:endParaRPr lang="zh-TW" altLang="en-US" dirty="0"/>
                    </a:p>
                  </a:txBody>
                  <a:tcPr anchor="ctr"/>
                </a:tc>
                <a:tc>
                  <a:txBody>
                    <a:bodyPr/>
                    <a:lstStyle/>
                    <a:p>
                      <a:pPr algn="ctr"/>
                      <a:r>
                        <a:rPr lang="en-US" altLang="zh-TW" dirty="0"/>
                        <a:t>green</a:t>
                      </a:r>
                      <a:endParaRPr lang="zh-TW" altLang="en-US" dirty="0"/>
                    </a:p>
                  </a:txBody>
                  <a:tcPr anchor="ctr"/>
                </a:tc>
                <a:tc>
                  <a:txBody>
                    <a:bodyPr/>
                    <a:lstStyle/>
                    <a:p>
                      <a:pPr algn="ctr"/>
                      <a:r>
                        <a:rPr lang="en-US" altLang="zh-TW" dirty="0"/>
                        <a:t>red</a:t>
                      </a:r>
                      <a:endParaRPr lang="zh-TW" altLang="en-US" dirty="0"/>
                    </a:p>
                  </a:txBody>
                  <a:tcPr anchor="ctr"/>
                </a:tc>
                <a:tc>
                  <a:txBody>
                    <a:bodyPr/>
                    <a:lstStyle/>
                    <a:p>
                      <a:pPr marL="0" algn="ctr" defTabSz="914400" rtl="0" eaLnBrk="1" latinLnBrk="0" hangingPunct="1"/>
                      <a:r>
                        <a:rPr lang="en-US" altLang="zh-TW" sz="1800" kern="1200" dirty="0">
                          <a:solidFill>
                            <a:schemeClr val="dk1"/>
                          </a:solidFill>
                          <a:latin typeface="+mn-lt"/>
                          <a:ea typeface="+mn-ea"/>
                          <a:cs typeface="+mn-cs"/>
                        </a:rPr>
                        <a:t>Total</a:t>
                      </a:r>
                      <a:endParaRPr lang="zh-TW" altLang="en-US" sz="1800" kern="1200" dirty="0">
                        <a:solidFill>
                          <a:schemeClr val="dk1"/>
                        </a:solidFill>
                        <a:latin typeface="+mn-lt"/>
                        <a:ea typeface="+mn-ea"/>
                        <a:cs typeface="+mn-cs"/>
                      </a:endParaRPr>
                    </a:p>
                  </a:txBody>
                  <a:tcPr anchor="ctr">
                    <a:solidFill>
                      <a:schemeClr val="accent2">
                        <a:lumMod val="40000"/>
                        <a:lumOff val="60000"/>
                      </a:schemeClr>
                    </a:solidFill>
                  </a:tcPr>
                </a:tc>
                <a:extLst>
                  <a:ext uri="{0D108BD9-81ED-4DB2-BD59-A6C34878D82A}">
                    <a16:rowId xmlns:a16="http://schemas.microsoft.com/office/drawing/2014/main" val="80830231"/>
                  </a:ext>
                </a:extLst>
              </a:tr>
              <a:tr h="575290">
                <a:tc>
                  <a:txBody>
                    <a:bodyPr/>
                    <a:lstStyle/>
                    <a:p>
                      <a:pPr marL="0" algn="ctr" defTabSz="914400" rtl="0" eaLnBrk="1" latinLnBrk="0" hangingPunct="1"/>
                      <a:r>
                        <a:rPr lang="en-US" altLang="zh-TW" sz="1800" b="1" kern="1200" dirty="0">
                          <a:solidFill>
                            <a:schemeClr val="lt1"/>
                          </a:solidFill>
                          <a:latin typeface="+mn-lt"/>
                          <a:ea typeface="+mn-ea"/>
                          <a:cs typeface="+mn-cs"/>
                        </a:rPr>
                        <a:t>circle</a:t>
                      </a:r>
                      <a:endParaRPr lang="zh-TW" altLang="en-US" sz="1800" b="1" kern="1200" dirty="0">
                        <a:solidFill>
                          <a:schemeClr val="lt1"/>
                        </a:solidFill>
                        <a:latin typeface="+mn-lt"/>
                        <a:ea typeface="+mn-ea"/>
                        <a:cs typeface="+mn-cs"/>
                      </a:endParaRPr>
                    </a:p>
                  </a:txBody>
                  <a:tcPr anchor="ctr">
                    <a:solidFill>
                      <a:srgbClr val="4472C4"/>
                    </a:solidFill>
                  </a:tcP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500</a:t>
                      </a:r>
                    </a:p>
                  </a:txBody>
                  <a:tcPr marL="7620" marR="7620" marT="7620" marB="0" anchor="ctr"/>
                </a:tc>
                <a:tc>
                  <a:txBody>
                    <a:bodyPr/>
                    <a:lstStyle/>
                    <a:p>
                      <a:pPr algn="ctr" fontAlgn="b"/>
                      <a:r>
                        <a:rPr lang="en-US" altLang="zh-TW" sz="1800" b="0" i="0" u="none" strike="noStrike">
                          <a:solidFill>
                            <a:srgbClr val="000000"/>
                          </a:solidFill>
                          <a:effectLst/>
                          <a:latin typeface="微軟正黑體" panose="020B0604030504040204" pitchFamily="34" charset="-120"/>
                          <a:ea typeface="微軟正黑體" panose="020B0604030504040204" pitchFamily="34" charset="-120"/>
                        </a:rPr>
                        <a:t>500</a:t>
                      </a:r>
                    </a:p>
                  </a:txBody>
                  <a:tcPr marL="7620" marR="7620" marT="7620" marB="0" anchor="ctr"/>
                </a:tc>
                <a:tc>
                  <a:txBody>
                    <a:bodyPr/>
                    <a:lstStyle/>
                    <a:p>
                      <a:pPr algn="ctr" fontAlgn="b"/>
                      <a:r>
                        <a:rPr lang="en-US" altLang="zh-TW" sz="1800" b="0" i="0" u="none" strike="noStrike">
                          <a:solidFill>
                            <a:srgbClr val="000000"/>
                          </a:solidFill>
                          <a:effectLst/>
                          <a:latin typeface="微軟正黑體" panose="020B0604030504040204" pitchFamily="34" charset="-120"/>
                          <a:ea typeface="微軟正黑體" panose="020B0604030504040204" pitchFamily="34" charset="-120"/>
                        </a:rPr>
                        <a:t>500</a:t>
                      </a:r>
                    </a:p>
                  </a:txBody>
                  <a:tcPr marL="7620" marR="7620" marT="7620" marB="0" anchor="ct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1500</a:t>
                      </a:r>
                    </a:p>
                  </a:txBody>
                  <a:tcPr marL="7620" marR="7620" marT="7620" marB="0" anchor="ctr">
                    <a:solidFill>
                      <a:schemeClr val="accent2">
                        <a:lumMod val="40000"/>
                        <a:lumOff val="60000"/>
                      </a:schemeClr>
                    </a:solidFill>
                  </a:tcPr>
                </a:tc>
                <a:extLst>
                  <a:ext uri="{0D108BD9-81ED-4DB2-BD59-A6C34878D82A}">
                    <a16:rowId xmlns:a16="http://schemas.microsoft.com/office/drawing/2014/main" val="3210864804"/>
                  </a:ext>
                </a:extLst>
              </a:tr>
              <a:tr h="575290">
                <a:tc>
                  <a:txBody>
                    <a:bodyPr/>
                    <a:lstStyle/>
                    <a:p>
                      <a:pPr marL="0" algn="ctr" defTabSz="914400" rtl="0" eaLnBrk="1" latinLnBrk="0" hangingPunct="1"/>
                      <a:r>
                        <a:rPr lang="en-US" altLang="zh-TW" sz="1800" b="1" kern="1200" dirty="0">
                          <a:solidFill>
                            <a:schemeClr val="lt1"/>
                          </a:solidFill>
                          <a:latin typeface="+mn-lt"/>
                          <a:ea typeface="+mn-ea"/>
                          <a:cs typeface="+mn-cs"/>
                        </a:rPr>
                        <a:t>rectangle</a:t>
                      </a:r>
                      <a:endParaRPr lang="zh-TW" altLang="en-US" sz="1800" b="1" kern="1200" dirty="0">
                        <a:solidFill>
                          <a:schemeClr val="lt1"/>
                        </a:solidFill>
                        <a:latin typeface="+mn-lt"/>
                        <a:ea typeface="+mn-ea"/>
                        <a:cs typeface="+mn-cs"/>
                      </a:endParaRPr>
                    </a:p>
                  </a:txBody>
                  <a:tcPr anchor="ctr">
                    <a:solidFill>
                      <a:srgbClr val="4472C4"/>
                    </a:solidFill>
                  </a:tcP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500</a:t>
                      </a:r>
                    </a:p>
                  </a:txBody>
                  <a:tcPr marL="7620" marR="7620" marT="7620" marB="0" anchor="ct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500</a:t>
                      </a:r>
                    </a:p>
                  </a:txBody>
                  <a:tcPr marL="7620" marR="7620" marT="7620" marB="0" anchor="ct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500</a:t>
                      </a:r>
                    </a:p>
                  </a:txBody>
                  <a:tcPr marL="7620" marR="7620" marT="7620" marB="0" anchor="ct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1500</a:t>
                      </a:r>
                    </a:p>
                  </a:txBody>
                  <a:tcPr marL="7620" marR="7620" marT="7620" marB="0" anchor="ctr">
                    <a:solidFill>
                      <a:schemeClr val="accent2">
                        <a:lumMod val="40000"/>
                        <a:lumOff val="60000"/>
                      </a:schemeClr>
                    </a:solidFill>
                  </a:tcPr>
                </a:tc>
                <a:extLst>
                  <a:ext uri="{0D108BD9-81ED-4DB2-BD59-A6C34878D82A}">
                    <a16:rowId xmlns:a16="http://schemas.microsoft.com/office/drawing/2014/main" val="2696204928"/>
                  </a:ext>
                </a:extLst>
              </a:tr>
              <a:tr h="575290">
                <a:tc>
                  <a:txBody>
                    <a:bodyPr/>
                    <a:lstStyle/>
                    <a:p>
                      <a:pPr marL="0" algn="ctr" defTabSz="914400" rtl="0" eaLnBrk="1" latinLnBrk="0" hangingPunct="1"/>
                      <a:r>
                        <a:rPr lang="en-US" altLang="zh-TW" sz="1800" b="1" kern="1200" dirty="0">
                          <a:solidFill>
                            <a:schemeClr val="lt1"/>
                          </a:solidFill>
                          <a:latin typeface="+mn-lt"/>
                          <a:ea typeface="+mn-ea"/>
                          <a:cs typeface="+mn-cs"/>
                        </a:rPr>
                        <a:t>triangle</a:t>
                      </a:r>
                      <a:endParaRPr lang="zh-TW" altLang="en-US" sz="1800" b="1" kern="1200" dirty="0">
                        <a:solidFill>
                          <a:schemeClr val="lt1"/>
                        </a:solidFill>
                        <a:latin typeface="+mn-lt"/>
                        <a:ea typeface="+mn-ea"/>
                        <a:cs typeface="+mn-cs"/>
                      </a:endParaRPr>
                    </a:p>
                  </a:txBody>
                  <a:tcPr anchor="ctr">
                    <a:solidFill>
                      <a:srgbClr val="4472C4"/>
                    </a:solidFill>
                  </a:tcP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500</a:t>
                      </a:r>
                    </a:p>
                  </a:txBody>
                  <a:tcPr marL="7620" marR="7620" marT="7620" marB="0" anchor="ct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500</a:t>
                      </a:r>
                    </a:p>
                  </a:txBody>
                  <a:tcPr marL="7620" marR="7620" marT="7620" marB="0" anchor="ct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500</a:t>
                      </a:r>
                    </a:p>
                  </a:txBody>
                  <a:tcPr marL="7620" marR="7620" marT="7620" marB="0" anchor="ct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1500</a:t>
                      </a:r>
                    </a:p>
                  </a:txBody>
                  <a:tcPr marL="7620" marR="7620" marT="7620" marB="0" anchor="ctr">
                    <a:solidFill>
                      <a:schemeClr val="accent2">
                        <a:lumMod val="40000"/>
                        <a:lumOff val="60000"/>
                      </a:schemeClr>
                    </a:solidFill>
                  </a:tcPr>
                </a:tc>
                <a:extLst>
                  <a:ext uri="{0D108BD9-81ED-4DB2-BD59-A6C34878D82A}">
                    <a16:rowId xmlns:a16="http://schemas.microsoft.com/office/drawing/2014/main" val="277549010"/>
                  </a:ext>
                </a:extLst>
              </a:tr>
              <a:tr h="575290">
                <a:tc>
                  <a:txBody>
                    <a:bodyPr/>
                    <a:lstStyle/>
                    <a:p>
                      <a:pPr marL="0" algn="ctr" defTabSz="914400" rtl="0" eaLnBrk="1" latinLnBrk="0" hangingPunct="1"/>
                      <a:r>
                        <a:rPr lang="en-US" altLang="zh-TW" sz="1800" b="1" kern="1200" dirty="0">
                          <a:solidFill>
                            <a:schemeClr val="dk1"/>
                          </a:solidFill>
                          <a:latin typeface="+mn-lt"/>
                          <a:ea typeface="+mn-ea"/>
                          <a:cs typeface="+mn-cs"/>
                        </a:rPr>
                        <a:t>Total</a:t>
                      </a:r>
                      <a:endParaRPr lang="zh-TW" altLang="en-US" sz="1800" b="1" kern="1200" dirty="0">
                        <a:solidFill>
                          <a:schemeClr val="dk1"/>
                        </a:solidFill>
                        <a:latin typeface="+mn-lt"/>
                        <a:ea typeface="+mn-ea"/>
                        <a:cs typeface="+mn-cs"/>
                      </a:endParaRPr>
                    </a:p>
                  </a:txBody>
                  <a:tcPr anchor="ctr">
                    <a:solidFill>
                      <a:schemeClr val="accent2">
                        <a:lumMod val="40000"/>
                        <a:lumOff val="60000"/>
                      </a:schemeClr>
                    </a:solidFill>
                  </a:tcP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1500</a:t>
                      </a:r>
                    </a:p>
                  </a:txBody>
                  <a:tcPr marL="7620" marR="7620" marT="7620" marB="0" anchor="ctr">
                    <a:solidFill>
                      <a:schemeClr val="accent2">
                        <a:lumMod val="40000"/>
                        <a:lumOff val="60000"/>
                      </a:schemeClr>
                    </a:solidFill>
                  </a:tcP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1500</a:t>
                      </a:r>
                    </a:p>
                  </a:txBody>
                  <a:tcPr marL="7620" marR="7620" marT="7620" marB="0" anchor="ctr">
                    <a:solidFill>
                      <a:schemeClr val="accent2">
                        <a:lumMod val="40000"/>
                        <a:lumOff val="60000"/>
                      </a:schemeClr>
                    </a:solidFill>
                  </a:tcP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1500</a:t>
                      </a:r>
                    </a:p>
                  </a:txBody>
                  <a:tcPr marL="7620" marR="7620" marT="7620" marB="0" anchor="ctr">
                    <a:solidFill>
                      <a:schemeClr val="accent2">
                        <a:lumMod val="40000"/>
                        <a:lumOff val="60000"/>
                      </a:schemeClr>
                    </a:solidFill>
                  </a:tcPr>
                </a:tc>
                <a:tc>
                  <a:txBody>
                    <a:bodyPr/>
                    <a:lstStyle/>
                    <a:p>
                      <a:pPr algn="ctr" fontAlgn="b"/>
                      <a:r>
                        <a:rPr lang="en-US" altLang="zh-TW" sz="1800" b="0" i="0" u="none" strike="noStrike" dirty="0">
                          <a:solidFill>
                            <a:srgbClr val="000000"/>
                          </a:solidFill>
                          <a:effectLst/>
                          <a:latin typeface="微軟正黑體" panose="020B0604030504040204" pitchFamily="34" charset="-120"/>
                          <a:ea typeface="微軟正黑體" panose="020B0604030504040204" pitchFamily="34" charset="-120"/>
                        </a:rPr>
                        <a:t>4500</a:t>
                      </a:r>
                    </a:p>
                  </a:txBody>
                  <a:tcPr marL="7620" marR="7620" marT="7620" marB="0" anchor="ctr">
                    <a:solidFill>
                      <a:schemeClr val="accent2">
                        <a:lumMod val="40000"/>
                        <a:lumOff val="60000"/>
                      </a:schemeClr>
                    </a:solidFill>
                  </a:tcPr>
                </a:tc>
                <a:extLst>
                  <a:ext uri="{0D108BD9-81ED-4DB2-BD59-A6C34878D82A}">
                    <a16:rowId xmlns:a16="http://schemas.microsoft.com/office/drawing/2014/main" val="4257906945"/>
                  </a:ext>
                </a:extLst>
              </a:tr>
            </a:tbl>
          </a:graphicData>
        </a:graphic>
      </p:graphicFrame>
    </p:spTree>
    <p:extLst>
      <p:ext uri="{BB962C8B-B14F-4D97-AF65-F5344CB8AC3E}">
        <p14:creationId xmlns:p14="http://schemas.microsoft.com/office/powerpoint/2010/main" val="1055716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99F8B05-22C4-4DB3-89A0-F6C53EFE3D14}"/>
              </a:ext>
            </a:extLst>
          </p:cNvPr>
          <p:cNvSpPr>
            <a:spLocks noGrp="1"/>
          </p:cNvSpPr>
          <p:nvPr>
            <p:ph type="title"/>
          </p:nvPr>
        </p:nvSpPr>
        <p:spPr/>
        <p:txBody>
          <a:bodyPr/>
          <a:lstStyle/>
          <a:p>
            <a:r>
              <a:rPr lang="en-US" altLang="zh-TW" sz="4400" dirty="0">
                <a:latin typeface="微軟正黑體" panose="020B0604030504040204" pitchFamily="34" charset="-120"/>
                <a:ea typeface="微軟正黑體" panose="020B0604030504040204" pitchFamily="34" charset="-120"/>
              </a:rPr>
              <a:t>Multicolor shape Dataset</a:t>
            </a:r>
            <a:r>
              <a:rPr lang="zh-TW" altLang="en-US" sz="4400" dirty="0">
                <a:latin typeface="微軟正黑體" panose="020B0604030504040204" pitchFamily="34" charset="-120"/>
                <a:ea typeface="微軟正黑體" panose="020B0604030504040204" pitchFamily="34" charset="-120"/>
              </a:rPr>
              <a:t> </a:t>
            </a:r>
            <a:r>
              <a:rPr lang="en-US" altLang="zh-TW" sz="4400" dirty="0">
                <a:latin typeface="微軟正黑體" panose="020B0604030504040204" pitchFamily="34" charset="-120"/>
                <a:ea typeface="微軟正黑體" panose="020B0604030504040204" pitchFamily="34" charset="-120"/>
              </a:rPr>
              <a:t>—</a:t>
            </a:r>
            <a:r>
              <a:rPr lang="zh-TW" altLang="en-US" sz="4400" dirty="0">
                <a:latin typeface="微軟正黑體" panose="020B0604030504040204" pitchFamily="34" charset="-120"/>
                <a:ea typeface="微軟正黑體" panose="020B0604030504040204" pitchFamily="34" charset="-120"/>
              </a:rPr>
              <a:t> 實驗</a:t>
            </a:r>
            <a:endParaRPr lang="zh-TW" altLang="en-US" dirty="0"/>
          </a:p>
        </p:txBody>
      </p:sp>
      <p:sp>
        <p:nvSpPr>
          <p:cNvPr id="4" name="投影片編號版面配置區 3">
            <a:extLst>
              <a:ext uri="{FF2B5EF4-FFF2-40B4-BE49-F238E27FC236}">
                <a16:creationId xmlns:a16="http://schemas.microsoft.com/office/drawing/2014/main" id="{8E3CE91E-352F-45E4-989E-E30C59461466}"/>
              </a:ext>
            </a:extLst>
          </p:cNvPr>
          <p:cNvSpPr>
            <a:spLocks noGrp="1"/>
          </p:cNvSpPr>
          <p:nvPr>
            <p:ph type="sldNum" sz="quarter" idx="12"/>
          </p:nvPr>
        </p:nvSpPr>
        <p:spPr/>
        <p:txBody>
          <a:bodyPr/>
          <a:lstStyle/>
          <a:p>
            <a:fld id="{D60ECA09-1BC6-435C-886F-70D201C1A253}" type="slidenum">
              <a:rPr lang="zh-TW" altLang="en-US" smtClean="0"/>
              <a:pPr/>
              <a:t>22</a:t>
            </a:fld>
            <a:endParaRPr lang="zh-TW" altLang="en-US"/>
          </a:p>
        </p:txBody>
      </p:sp>
      <p:sp>
        <p:nvSpPr>
          <p:cNvPr id="14" name="內容版面配置區 2">
            <a:extLst>
              <a:ext uri="{FF2B5EF4-FFF2-40B4-BE49-F238E27FC236}">
                <a16:creationId xmlns:a16="http://schemas.microsoft.com/office/drawing/2014/main" id="{D04877AA-F05A-4A1F-A79A-EA942668EBF6}"/>
              </a:ext>
            </a:extLst>
          </p:cNvPr>
          <p:cNvSpPr txBox="1">
            <a:spLocks/>
          </p:cNvSpPr>
          <p:nvPr/>
        </p:nvSpPr>
        <p:spPr>
          <a:xfrm>
            <a:off x="911352" y="1699164"/>
            <a:ext cx="10515600" cy="22797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軟正黑體" panose="020B0604030504040204" pitchFamily="34" charset="-120"/>
                <a:ea typeface="微軟正黑體" panose="020B0604030504040204" pitchFamily="34" charset="-12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軟正黑體" panose="020B0604030504040204" pitchFamily="34" charset="-120"/>
                <a:ea typeface="微軟正黑體" panose="020B0604030504040204" pitchFamily="34" charset="-12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軟正黑體" panose="020B0604030504040204" pitchFamily="34" charset="-120"/>
                <a:ea typeface="微軟正黑體" panose="020B0604030504040204" pitchFamily="34" charset="-12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軟正黑體" panose="020B0604030504040204" pitchFamily="34" charset="-120"/>
                <a:ea typeface="微軟正黑體" panose="020B0604030504040204" pitchFamily="34" charset="-12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TW" altLang="en-US" sz="2400" dirty="0"/>
              <a:t>準確度</a:t>
            </a:r>
            <a:r>
              <a:rPr lang="en-US" altLang="zh-TW" sz="2400" dirty="0"/>
              <a:t>:</a:t>
            </a:r>
          </a:p>
          <a:p>
            <a:pPr lvl="1">
              <a:lnSpc>
                <a:spcPct val="150000"/>
              </a:lnSpc>
            </a:pPr>
            <a:r>
              <a:rPr lang="en-US" altLang="zh-TW" sz="2000" dirty="0" err="1"/>
              <a:t>Train_accuracy</a:t>
            </a:r>
            <a:r>
              <a:rPr lang="en-US" altLang="zh-TW" sz="2000" dirty="0"/>
              <a:t> = 1.0</a:t>
            </a:r>
          </a:p>
          <a:p>
            <a:pPr lvl="1">
              <a:lnSpc>
                <a:spcPct val="150000"/>
              </a:lnSpc>
            </a:pPr>
            <a:r>
              <a:rPr lang="en-US" altLang="zh-TW" sz="2000" dirty="0" err="1"/>
              <a:t>Test_accuracy</a:t>
            </a:r>
            <a:r>
              <a:rPr lang="en-US" altLang="zh-TW" sz="2000" dirty="0"/>
              <a:t> = 0.907</a:t>
            </a:r>
          </a:p>
          <a:p>
            <a:pPr marL="0" indent="0">
              <a:lnSpc>
                <a:spcPct val="150000"/>
              </a:lnSpc>
              <a:buFont typeface="Arial" panose="020B0604020202020204" pitchFamily="34" charset="0"/>
              <a:buNone/>
            </a:pPr>
            <a:endParaRPr lang="en-US" altLang="zh-TW" sz="1800" dirty="0"/>
          </a:p>
        </p:txBody>
      </p:sp>
    </p:spTree>
    <p:extLst>
      <p:ext uri="{BB962C8B-B14F-4D97-AF65-F5344CB8AC3E}">
        <p14:creationId xmlns:p14="http://schemas.microsoft.com/office/powerpoint/2010/main" val="31519156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99F8B05-22C4-4DB3-89A0-F6C53EFE3D14}"/>
              </a:ext>
            </a:extLst>
          </p:cNvPr>
          <p:cNvSpPr>
            <a:spLocks noGrp="1"/>
          </p:cNvSpPr>
          <p:nvPr>
            <p:ph type="title"/>
          </p:nvPr>
        </p:nvSpPr>
        <p:spPr/>
        <p:txBody>
          <a:bodyPr>
            <a:normAutofit/>
          </a:bodyPr>
          <a:lstStyle/>
          <a:p>
            <a:r>
              <a:rPr lang="en-US" altLang="zh-TW" sz="3600" dirty="0">
                <a:latin typeface="微軟正黑體" panose="020B0604030504040204" pitchFamily="34" charset="-120"/>
                <a:ea typeface="微軟正黑體" panose="020B0604030504040204" pitchFamily="34" charset="-120"/>
              </a:rPr>
              <a:t>Multicolor shape Dataset</a:t>
            </a:r>
            <a:r>
              <a:rPr lang="zh-TW" altLang="en-US" sz="3600" dirty="0">
                <a:latin typeface="微軟正黑體" panose="020B0604030504040204" pitchFamily="34" charset="-120"/>
                <a:ea typeface="微軟正黑體" panose="020B0604030504040204" pitchFamily="34" charset="-120"/>
              </a:rPr>
              <a:t> </a:t>
            </a:r>
            <a:r>
              <a:rPr lang="en-US" altLang="zh-TW" sz="3600" dirty="0">
                <a:latin typeface="微軟正黑體" panose="020B0604030504040204" pitchFamily="34" charset="-120"/>
                <a:ea typeface="微軟正黑體" panose="020B0604030504040204" pitchFamily="34" charset="-120"/>
              </a:rPr>
              <a:t>—</a:t>
            </a:r>
            <a:r>
              <a:rPr lang="zh-TW" altLang="en-US" sz="3600" dirty="0">
                <a:latin typeface="微軟正黑體" panose="020B0604030504040204" pitchFamily="34" charset="-120"/>
                <a:ea typeface="微軟正黑體" panose="020B0604030504040204" pitchFamily="34" charset="-120"/>
              </a:rPr>
              <a:t> </a:t>
            </a:r>
            <a:r>
              <a:rPr lang="zh-TW" altLang="en-US" sz="3600" dirty="0"/>
              <a:t>可解釋性圖形</a:t>
            </a:r>
          </a:p>
        </p:txBody>
      </p:sp>
      <p:sp>
        <p:nvSpPr>
          <p:cNvPr id="4" name="投影片編號版面配置區 3">
            <a:extLst>
              <a:ext uri="{FF2B5EF4-FFF2-40B4-BE49-F238E27FC236}">
                <a16:creationId xmlns:a16="http://schemas.microsoft.com/office/drawing/2014/main" id="{8E3CE91E-352F-45E4-989E-E30C59461466}"/>
              </a:ext>
            </a:extLst>
          </p:cNvPr>
          <p:cNvSpPr>
            <a:spLocks noGrp="1"/>
          </p:cNvSpPr>
          <p:nvPr>
            <p:ph type="sldNum" sz="quarter" idx="12"/>
          </p:nvPr>
        </p:nvSpPr>
        <p:spPr/>
        <p:txBody>
          <a:bodyPr/>
          <a:lstStyle/>
          <a:p>
            <a:fld id="{D60ECA09-1BC6-435C-886F-70D201C1A253}" type="slidenum">
              <a:rPr lang="zh-TW" altLang="en-US" smtClean="0"/>
              <a:pPr/>
              <a:t>23</a:t>
            </a:fld>
            <a:endParaRPr lang="zh-TW" altLang="en-US"/>
          </a:p>
        </p:txBody>
      </p:sp>
      <p:sp>
        <p:nvSpPr>
          <p:cNvPr id="5" name="文字方塊 4">
            <a:extLst>
              <a:ext uri="{FF2B5EF4-FFF2-40B4-BE49-F238E27FC236}">
                <a16:creationId xmlns:a16="http://schemas.microsoft.com/office/drawing/2014/main" id="{625051CD-9CAC-4B30-9CBA-A4134B1C9924}"/>
              </a:ext>
            </a:extLst>
          </p:cNvPr>
          <p:cNvSpPr txBox="1"/>
          <p:nvPr/>
        </p:nvSpPr>
        <p:spPr>
          <a:xfrm>
            <a:off x="795123" y="2651244"/>
            <a:ext cx="1103585" cy="307777"/>
          </a:xfrm>
          <a:prstGeom prst="rect">
            <a:avLst/>
          </a:prstGeom>
          <a:noFill/>
        </p:spPr>
        <p:txBody>
          <a:bodyPr wrap="square" rtlCol="0">
            <a:spAutoFit/>
          </a:bodyPr>
          <a:lstStyle/>
          <a:p>
            <a:r>
              <a:rPr lang="en-US" altLang="zh-TW" sz="1400" dirty="0"/>
              <a:t>FM0_RGB</a:t>
            </a:r>
            <a:endParaRPr lang="zh-TW" altLang="en-US" sz="1400" dirty="0"/>
          </a:p>
        </p:txBody>
      </p:sp>
      <p:sp>
        <p:nvSpPr>
          <p:cNvPr id="6" name="文字方塊 5">
            <a:extLst>
              <a:ext uri="{FF2B5EF4-FFF2-40B4-BE49-F238E27FC236}">
                <a16:creationId xmlns:a16="http://schemas.microsoft.com/office/drawing/2014/main" id="{CF0D2606-4CFB-436C-BB20-3FE43AB03CF9}"/>
              </a:ext>
            </a:extLst>
          </p:cNvPr>
          <p:cNvSpPr txBox="1"/>
          <p:nvPr/>
        </p:nvSpPr>
        <p:spPr>
          <a:xfrm>
            <a:off x="3186471" y="2651243"/>
            <a:ext cx="969204" cy="307777"/>
          </a:xfrm>
          <a:prstGeom prst="rect">
            <a:avLst/>
          </a:prstGeom>
          <a:noFill/>
        </p:spPr>
        <p:txBody>
          <a:bodyPr wrap="square" rtlCol="0">
            <a:spAutoFit/>
          </a:bodyPr>
          <a:lstStyle/>
          <a:p>
            <a:r>
              <a:rPr lang="en-US" altLang="zh-TW" sz="1400" dirty="0"/>
              <a:t>CI0_RGB</a:t>
            </a:r>
            <a:endParaRPr lang="zh-TW" altLang="en-US" sz="1400" dirty="0"/>
          </a:p>
        </p:txBody>
      </p:sp>
      <p:sp>
        <p:nvSpPr>
          <p:cNvPr id="7" name="文字方塊 6">
            <a:extLst>
              <a:ext uri="{FF2B5EF4-FFF2-40B4-BE49-F238E27FC236}">
                <a16:creationId xmlns:a16="http://schemas.microsoft.com/office/drawing/2014/main" id="{1FDBDF89-5B1E-435D-BA55-2EA9326FF08A}"/>
              </a:ext>
            </a:extLst>
          </p:cNvPr>
          <p:cNvSpPr txBox="1"/>
          <p:nvPr/>
        </p:nvSpPr>
        <p:spPr>
          <a:xfrm>
            <a:off x="871532" y="5089240"/>
            <a:ext cx="1138333" cy="307777"/>
          </a:xfrm>
          <a:prstGeom prst="rect">
            <a:avLst/>
          </a:prstGeom>
          <a:noFill/>
        </p:spPr>
        <p:txBody>
          <a:bodyPr wrap="square" rtlCol="0">
            <a:spAutoFit/>
          </a:bodyPr>
          <a:lstStyle/>
          <a:p>
            <a:r>
              <a:rPr lang="en-US" altLang="zh-TW" sz="1400" dirty="0"/>
              <a:t>FM0_GRAY</a:t>
            </a:r>
            <a:endParaRPr lang="zh-TW" altLang="en-US" sz="1400" dirty="0"/>
          </a:p>
        </p:txBody>
      </p:sp>
      <p:sp>
        <p:nvSpPr>
          <p:cNvPr id="8" name="文字方塊 7">
            <a:extLst>
              <a:ext uri="{FF2B5EF4-FFF2-40B4-BE49-F238E27FC236}">
                <a16:creationId xmlns:a16="http://schemas.microsoft.com/office/drawing/2014/main" id="{E8C6A726-F343-4A40-9293-AEF565881EDF}"/>
              </a:ext>
            </a:extLst>
          </p:cNvPr>
          <p:cNvSpPr txBox="1"/>
          <p:nvPr/>
        </p:nvSpPr>
        <p:spPr>
          <a:xfrm>
            <a:off x="3332408" y="5089239"/>
            <a:ext cx="957296" cy="307777"/>
          </a:xfrm>
          <a:prstGeom prst="rect">
            <a:avLst/>
          </a:prstGeom>
          <a:noFill/>
        </p:spPr>
        <p:txBody>
          <a:bodyPr wrap="square" rtlCol="0">
            <a:spAutoFit/>
          </a:bodyPr>
          <a:lstStyle/>
          <a:p>
            <a:r>
              <a:rPr lang="en-US" altLang="zh-TW" sz="1400" dirty="0"/>
              <a:t>CI0_GRAY</a:t>
            </a:r>
            <a:endParaRPr lang="zh-TW" altLang="en-US" sz="1400" dirty="0"/>
          </a:p>
        </p:txBody>
      </p:sp>
      <p:sp>
        <p:nvSpPr>
          <p:cNvPr id="10" name="文字方塊 9">
            <a:extLst>
              <a:ext uri="{FF2B5EF4-FFF2-40B4-BE49-F238E27FC236}">
                <a16:creationId xmlns:a16="http://schemas.microsoft.com/office/drawing/2014/main" id="{CB81130B-21C0-47C4-B9BD-AD74E93ADD63}"/>
              </a:ext>
            </a:extLst>
          </p:cNvPr>
          <p:cNvSpPr txBox="1"/>
          <p:nvPr/>
        </p:nvSpPr>
        <p:spPr>
          <a:xfrm>
            <a:off x="6156651" y="3429000"/>
            <a:ext cx="589115" cy="307777"/>
          </a:xfrm>
          <a:prstGeom prst="rect">
            <a:avLst/>
          </a:prstGeom>
          <a:noFill/>
        </p:spPr>
        <p:txBody>
          <a:bodyPr wrap="square" rtlCol="0">
            <a:spAutoFit/>
          </a:bodyPr>
          <a:lstStyle/>
          <a:p>
            <a:r>
              <a:rPr lang="en-US" altLang="zh-TW" sz="1400" dirty="0"/>
              <a:t>FM1</a:t>
            </a:r>
            <a:endParaRPr lang="zh-TW" altLang="en-US" sz="1400" dirty="0"/>
          </a:p>
        </p:txBody>
      </p:sp>
      <p:sp>
        <p:nvSpPr>
          <p:cNvPr id="11" name="文字方塊 10">
            <a:extLst>
              <a:ext uri="{FF2B5EF4-FFF2-40B4-BE49-F238E27FC236}">
                <a16:creationId xmlns:a16="http://schemas.microsoft.com/office/drawing/2014/main" id="{2D05488F-D3F1-4920-B9D3-983EF4005D23}"/>
              </a:ext>
            </a:extLst>
          </p:cNvPr>
          <p:cNvSpPr txBox="1"/>
          <p:nvPr/>
        </p:nvSpPr>
        <p:spPr>
          <a:xfrm>
            <a:off x="6191334" y="6500864"/>
            <a:ext cx="519747" cy="307777"/>
          </a:xfrm>
          <a:prstGeom prst="rect">
            <a:avLst/>
          </a:prstGeom>
          <a:noFill/>
        </p:spPr>
        <p:txBody>
          <a:bodyPr wrap="square" rtlCol="0">
            <a:spAutoFit/>
          </a:bodyPr>
          <a:lstStyle/>
          <a:p>
            <a:r>
              <a:rPr lang="en-US" altLang="zh-TW" sz="1400" dirty="0"/>
              <a:t>CI1</a:t>
            </a:r>
            <a:endParaRPr lang="zh-TW" altLang="en-US" sz="1400" dirty="0"/>
          </a:p>
        </p:txBody>
      </p:sp>
      <p:sp>
        <p:nvSpPr>
          <p:cNvPr id="12" name="文字方塊 11">
            <a:extLst>
              <a:ext uri="{FF2B5EF4-FFF2-40B4-BE49-F238E27FC236}">
                <a16:creationId xmlns:a16="http://schemas.microsoft.com/office/drawing/2014/main" id="{8FE902EE-B35A-44E1-B63D-2EB3838AF51D}"/>
              </a:ext>
            </a:extLst>
          </p:cNvPr>
          <p:cNvSpPr txBox="1"/>
          <p:nvPr/>
        </p:nvSpPr>
        <p:spPr>
          <a:xfrm>
            <a:off x="8915141" y="3428999"/>
            <a:ext cx="519747" cy="307777"/>
          </a:xfrm>
          <a:prstGeom prst="rect">
            <a:avLst/>
          </a:prstGeom>
          <a:noFill/>
        </p:spPr>
        <p:txBody>
          <a:bodyPr wrap="square" rtlCol="0">
            <a:spAutoFit/>
          </a:bodyPr>
          <a:lstStyle/>
          <a:p>
            <a:r>
              <a:rPr lang="en-US" altLang="zh-TW" sz="1400" dirty="0"/>
              <a:t>FM2</a:t>
            </a:r>
            <a:endParaRPr lang="zh-TW" altLang="en-US" sz="1400" dirty="0"/>
          </a:p>
        </p:txBody>
      </p:sp>
      <p:sp>
        <p:nvSpPr>
          <p:cNvPr id="13" name="文字方塊 12">
            <a:extLst>
              <a:ext uri="{FF2B5EF4-FFF2-40B4-BE49-F238E27FC236}">
                <a16:creationId xmlns:a16="http://schemas.microsoft.com/office/drawing/2014/main" id="{58DC612C-672B-4D15-8948-E2849A8B1037}"/>
              </a:ext>
            </a:extLst>
          </p:cNvPr>
          <p:cNvSpPr txBox="1"/>
          <p:nvPr/>
        </p:nvSpPr>
        <p:spPr>
          <a:xfrm>
            <a:off x="8838954" y="6492875"/>
            <a:ext cx="519747" cy="307777"/>
          </a:xfrm>
          <a:prstGeom prst="rect">
            <a:avLst/>
          </a:prstGeom>
          <a:noFill/>
        </p:spPr>
        <p:txBody>
          <a:bodyPr wrap="square" rtlCol="0">
            <a:spAutoFit/>
          </a:bodyPr>
          <a:lstStyle/>
          <a:p>
            <a:r>
              <a:rPr lang="en-US" altLang="zh-TW" sz="1400" dirty="0"/>
              <a:t>CI2</a:t>
            </a:r>
            <a:endParaRPr lang="zh-TW" altLang="en-US" sz="1400" dirty="0"/>
          </a:p>
        </p:txBody>
      </p:sp>
      <p:pic>
        <p:nvPicPr>
          <p:cNvPr id="14" name="圖片 13">
            <a:extLst>
              <a:ext uri="{FF2B5EF4-FFF2-40B4-BE49-F238E27FC236}">
                <a16:creationId xmlns:a16="http://schemas.microsoft.com/office/drawing/2014/main" id="{526458E8-4D01-4512-98E3-78067920D97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33407" y="1827809"/>
            <a:ext cx="1871167" cy="637970"/>
          </a:xfrm>
          <a:prstGeom prst="rect">
            <a:avLst/>
          </a:prstGeom>
        </p:spPr>
      </p:pic>
      <p:pic>
        <p:nvPicPr>
          <p:cNvPr id="15" name="圖片 14">
            <a:extLst>
              <a:ext uri="{FF2B5EF4-FFF2-40B4-BE49-F238E27FC236}">
                <a16:creationId xmlns:a16="http://schemas.microsoft.com/office/drawing/2014/main" id="{1E9E03A9-CDA8-4E81-9C2A-CF23C7A0ABC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821450" y="1824882"/>
            <a:ext cx="1879752" cy="640897"/>
          </a:xfrm>
          <a:prstGeom prst="rect">
            <a:avLst/>
          </a:prstGeom>
        </p:spPr>
      </p:pic>
      <p:pic>
        <p:nvPicPr>
          <p:cNvPr id="16" name="圖片 15">
            <a:extLst>
              <a:ext uri="{FF2B5EF4-FFF2-40B4-BE49-F238E27FC236}">
                <a16:creationId xmlns:a16="http://schemas.microsoft.com/office/drawing/2014/main" id="{DEB77DE9-64F3-4FF7-87AA-7A3B32DD91F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47346" y="3717399"/>
            <a:ext cx="1243291" cy="1237181"/>
          </a:xfrm>
          <a:prstGeom prst="rect">
            <a:avLst/>
          </a:prstGeom>
        </p:spPr>
      </p:pic>
      <p:pic>
        <p:nvPicPr>
          <p:cNvPr id="17" name="圖片 16">
            <a:extLst>
              <a:ext uri="{FF2B5EF4-FFF2-40B4-BE49-F238E27FC236}">
                <a16:creationId xmlns:a16="http://schemas.microsoft.com/office/drawing/2014/main" id="{6435A48B-22B5-478C-BB6F-301F292B43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052441" y="3736777"/>
            <a:ext cx="1237262" cy="1231183"/>
          </a:xfrm>
          <a:prstGeom prst="rect">
            <a:avLst/>
          </a:prstGeom>
        </p:spPr>
      </p:pic>
      <p:pic>
        <p:nvPicPr>
          <p:cNvPr id="18" name="圖片 17">
            <a:extLst>
              <a:ext uri="{FF2B5EF4-FFF2-40B4-BE49-F238E27FC236}">
                <a16:creationId xmlns:a16="http://schemas.microsoft.com/office/drawing/2014/main" id="{87C29395-D52E-4152-B657-ABC321CC6825}"/>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5460541" y="1382739"/>
            <a:ext cx="1981337" cy="1969187"/>
          </a:xfrm>
          <a:prstGeom prst="rect">
            <a:avLst/>
          </a:prstGeom>
        </p:spPr>
      </p:pic>
      <p:pic>
        <p:nvPicPr>
          <p:cNvPr id="19" name="圖片 18">
            <a:extLst>
              <a:ext uri="{FF2B5EF4-FFF2-40B4-BE49-F238E27FC236}">
                <a16:creationId xmlns:a16="http://schemas.microsoft.com/office/drawing/2014/main" id="{CC598D22-487B-4A18-BAD5-5D2F69FA3D1C}"/>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912016" y="3834512"/>
            <a:ext cx="868826" cy="2562085"/>
          </a:xfrm>
          <a:prstGeom prst="rect">
            <a:avLst/>
          </a:prstGeom>
        </p:spPr>
      </p:pic>
      <p:pic>
        <p:nvPicPr>
          <p:cNvPr id="20" name="圖片 19">
            <a:extLst>
              <a:ext uri="{FF2B5EF4-FFF2-40B4-BE49-F238E27FC236}">
                <a16:creationId xmlns:a16="http://schemas.microsoft.com/office/drawing/2014/main" id="{C3512590-2343-4966-A9B9-0F16A3597486}"/>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8049676" y="1382739"/>
            <a:ext cx="1954873" cy="1941994"/>
          </a:xfrm>
          <a:prstGeom prst="rect">
            <a:avLst/>
          </a:prstGeom>
        </p:spPr>
      </p:pic>
      <p:pic>
        <p:nvPicPr>
          <p:cNvPr id="21" name="圖片 20">
            <a:extLst>
              <a:ext uri="{FF2B5EF4-FFF2-40B4-BE49-F238E27FC236}">
                <a16:creationId xmlns:a16="http://schemas.microsoft.com/office/drawing/2014/main" id="{5A581213-EA62-4A23-998B-03E89E8F0332}"/>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8049676" y="4118241"/>
            <a:ext cx="1954874" cy="1941995"/>
          </a:xfrm>
          <a:prstGeom prst="rect">
            <a:avLst/>
          </a:prstGeom>
        </p:spPr>
      </p:pic>
      <p:sp>
        <p:nvSpPr>
          <p:cNvPr id="22" name="投影片編號版面配置區 1">
            <a:extLst>
              <a:ext uri="{FF2B5EF4-FFF2-40B4-BE49-F238E27FC236}">
                <a16:creationId xmlns:a16="http://schemas.microsoft.com/office/drawing/2014/main" id="{5D7A4347-6116-4D48-A106-50BEF0157712}"/>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zh-TW"/>
            </a:defPPr>
            <a:lvl1pPr marL="0" algn="r" defTabSz="914400" rtl="0" eaLnBrk="1" latinLnBrk="0" hangingPunct="1">
              <a:defRPr sz="1200" kern="1200">
                <a:solidFill>
                  <a:schemeClr val="tx1">
                    <a:tint val="75000"/>
                  </a:schemeClr>
                </a:solidFill>
                <a:latin typeface="微軟正黑體" panose="020B0604030504040204" pitchFamily="34" charset="-120"/>
                <a:ea typeface="微軟正黑體" panose="020B0604030504040204" pitchFamily="34" charset="-12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30CF5C-7F60-4531-A3D4-A91CC98D4354}" type="slidenum">
              <a:rPr lang="zh-TW" altLang="en-US" smtClean="0"/>
              <a:pPr/>
              <a:t>23</a:t>
            </a:fld>
            <a:endParaRPr lang="zh-TW" altLang="en-US"/>
          </a:p>
        </p:txBody>
      </p:sp>
    </p:spTree>
    <p:extLst>
      <p:ext uri="{BB962C8B-B14F-4D97-AF65-F5344CB8AC3E}">
        <p14:creationId xmlns:p14="http://schemas.microsoft.com/office/powerpoint/2010/main" val="33131386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4E3EA611-630B-4CCB-B888-B36AA2388A20}"/>
              </a:ext>
            </a:extLst>
          </p:cNvPr>
          <p:cNvSpPr>
            <a:spLocks noGrp="1"/>
          </p:cNvSpPr>
          <p:nvPr>
            <p:ph type="sldNum" sz="quarter" idx="12"/>
          </p:nvPr>
        </p:nvSpPr>
        <p:spPr/>
        <p:txBody>
          <a:bodyPr/>
          <a:lstStyle/>
          <a:p>
            <a:fld id="{D60ECA09-1BC6-435C-886F-70D201C1A253}" type="slidenum">
              <a:rPr lang="zh-TW" altLang="en-US" smtClean="0"/>
              <a:pPr/>
              <a:t>24</a:t>
            </a:fld>
            <a:endParaRPr lang="zh-TW" altLang="en-US"/>
          </a:p>
        </p:txBody>
      </p:sp>
      <p:pic>
        <p:nvPicPr>
          <p:cNvPr id="37" name="圖片 36">
            <a:extLst>
              <a:ext uri="{FF2B5EF4-FFF2-40B4-BE49-F238E27FC236}">
                <a16:creationId xmlns:a16="http://schemas.microsoft.com/office/drawing/2014/main" id="{CC4A7E16-A09B-4456-9947-4EAD8FED252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48567" y="4431883"/>
            <a:ext cx="1505456" cy="1499235"/>
          </a:xfrm>
          <a:prstGeom prst="rect">
            <a:avLst/>
          </a:prstGeom>
        </p:spPr>
      </p:pic>
      <p:pic>
        <p:nvPicPr>
          <p:cNvPr id="38" name="圖片 37">
            <a:extLst>
              <a:ext uri="{FF2B5EF4-FFF2-40B4-BE49-F238E27FC236}">
                <a16:creationId xmlns:a16="http://schemas.microsoft.com/office/drawing/2014/main" id="{6B825B08-E4F5-41B7-81C0-355627E120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466000" y="5181501"/>
            <a:ext cx="1250751" cy="1245583"/>
          </a:xfrm>
          <a:prstGeom prst="rect">
            <a:avLst/>
          </a:prstGeom>
        </p:spPr>
      </p:pic>
      <p:pic>
        <p:nvPicPr>
          <p:cNvPr id="39" name="圖片 38">
            <a:extLst>
              <a:ext uri="{FF2B5EF4-FFF2-40B4-BE49-F238E27FC236}">
                <a16:creationId xmlns:a16="http://schemas.microsoft.com/office/drawing/2014/main" id="{25670DE2-76BF-4BF7-BBE2-497B2857199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96584" y="1638320"/>
            <a:ext cx="1405033" cy="1399227"/>
          </a:xfrm>
          <a:prstGeom prst="rect">
            <a:avLst/>
          </a:prstGeom>
        </p:spPr>
      </p:pic>
      <p:pic>
        <p:nvPicPr>
          <p:cNvPr id="40" name="圖片 39">
            <a:extLst>
              <a:ext uri="{FF2B5EF4-FFF2-40B4-BE49-F238E27FC236}">
                <a16:creationId xmlns:a16="http://schemas.microsoft.com/office/drawing/2014/main" id="{D296A0B1-1015-4111-9C40-C3B1F716C00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2896357" y="98048"/>
            <a:ext cx="2391922" cy="828832"/>
          </a:xfrm>
          <a:prstGeom prst="rect">
            <a:avLst/>
          </a:prstGeom>
        </p:spPr>
      </p:pic>
      <p:pic>
        <p:nvPicPr>
          <p:cNvPr id="41" name="圖片 40">
            <a:extLst>
              <a:ext uri="{FF2B5EF4-FFF2-40B4-BE49-F238E27FC236}">
                <a16:creationId xmlns:a16="http://schemas.microsoft.com/office/drawing/2014/main" id="{A01C7BB1-E986-407F-B951-3F31758C367A}"/>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466000" y="3429000"/>
            <a:ext cx="1250751" cy="1245583"/>
          </a:xfrm>
          <a:prstGeom prst="rect">
            <a:avLst/>
          </a:prstGeom>
        </p:spPr>
      </p:pic>
      <p:sp>
        <p:nvSpPr>
          <p:cNvPr id="42" name="文字方塊 41">
            <a:extLst>
              <a:ext uri="{FF2B5EF4-FFF2-40B4-BE49-F238E27FC236}">
                <a16:creationId xmlns:a16="http://schemas.microsoft.com/office/drawing/2014/main" id="{719F8441-CCC2-48DD-9AF4-7B22C1BBC620}"/>
              </a:ext>
            </a:extLst>
          </p:cNvPr>
          <p:cNvSpPr txBox="1"/>
          <p:nvPr/>
        </p:nvSpPr>
        <p:spPr>
          <a:xfrm>
            <a:off x="3638360" y="1053353"/>
            <a:ext cx="1078392" cy="307777"/>
          </a:xfrm>
          <a:prstGeom prst="rect">
            <a:avLst/>
          </a:prstGeom>
          <a:noFill/>
        </p:spPr>
        <p:txBody>
          <a:bodyPr wrap="square" rtlCol="0">
            <a:spAutoFit/>
          </a:bodyPr>
          <a:lstStyle/>
          <a:p>
            <a:r>
              <a:rPr lang="en-US" altLang="zh-TW" sz="1400" dirty="0"/>
              <a:t>RM0_RGB</a:t>
            </a:r>
            <a:endParaRPr lang="zh-TW" altLang="en-US" sz="1400" dirty="0"/>
          </a:p>
        </p:txBody>
      </p:sp>
      <p:sp>
        <p:nvSpPr>
          <p:cNvPr id="43" name="文字方塊 42">
            <a:extLst>
              <a:ext uri="{FF2B5EF4-FFF2-40B4-BE49-F238E27FC236}">
                <a16:creationId xmlns:a16="http://schemas.microsoft.com/office/drawing/2014/main" id="{7E6BC653-B61F-4E9B-A5BE-DE9B8C947EF5}"/>
              </a:ext>
            </a:extLst>
          </p:cNvPr>
          <p:cNvSpPr txBox="1"/>
          <p:nvPr/>
        </p:nvSpPr>
        <p:spPr>
          <a:xfrm>
            <a:off x="3396584" y="3037548"/>
            <a:ext cx="1405034" cy="307777"/>
          </a:xfrm>
          <a:prstGeom prst="rect">
            <a:avLst/>
          </a:prstGeom>
          <a:noFill/>
        </p:spPr>
        <p:txBody>
          <a:bodyPr wrap="square" rtlCol="0">
            <a:spAutoFit/>
          </a:bodyPr>
          <a:lstStyle/>
          <a:p>
            <a:r>
              <a:rPr lang="en-US" altLang="zh-TW" sz="1400" dirty="0"/>
              <a:t>RM-FM0_RGB</a:t>
            </a:r>
            <a:endParaRPr lang="zh-TW" altLang="en-US" sz="1400" dirty="0"/>
          </a:p>
        </p:txBody>
      </p:sp>
      <p:sp>
        <p:nvSpPr>
          <p:cNvPr id="44" name="文字方塊 43">
            <a:extLst>
              <a:ext uri="{FF2B5EF4-FFF2-40B4-BE49-F238E27FC236}">
                <a16:creationId xmlns:a16="http://schemas.microsoft.com/office/drawing/2014/main" id="{BAD363FF-FF96-4BF5-9CC7-99EBE94DD1C6}"/>
              </a:ext>
            </a:extLst>
          </p:cNvPr>
          <p:cNvSpPr txBox="1"/>
          <p:nvPr/>
        </p:nvSpPr>
        <p:spPr>
          <a:xfrm>
            <a:off x="3599791" y="4674584"/>
            <a:ext cx="1069822" cy="307777"/>
          </a:xfrm>
          <a:prstGeom prst="rect">
            <a:avLst/>
          </a:prstGeom>
          <a:noFill/>
        </p:spPr>
        <p:txBody>
          <a:bodyPr wrap="square" rtlCol="0">
            <a:spAutoFit/>
          </a:bodyPr>
          <a:lstStyle/>
          <a:p>
            <a:r>
              <a:rPr lang="en-US" altLang="zh-TW" sz="1400" dirty="0"/>
              <a:t>RM0_Gray</a:t>
            </a:r>
            <a:endParaRPr lang="zh-TW" altLang="en-US" sz="1400" dirty="0"/>
          </a:p>
        </p:txBody>
      </p:sp>
      <p:sp>
        <p:nvSpPr>
          <p:cNvPr id="45" name="文字方塊 44">
            <a:extLst>
              <a:ext uri="{FF2B5EF4-FFF2-40B4-BE49-F238E27FC236}">
                <a16:creationId xmlns:a16="http://schemas.microsoft.com/office/drawing/2014/main" id="{FB581E7F-AA7F-4E17-A0FD-6413D10A81AC}"/>
              </a:ext>
            </a:extLst>
          </p:cNvPr>
          <p:cNvSpPr txBox="1"/>
          <p:nvPr/>
        </p:nvSpPr>
        <p:spPr>
          <a:xfrm>
            <a:off x="3513138" y="6452175"/>
            <a:ext cx="1156475" cy="307777"/>
          </a:xfrm>
          <a:prstGeom prst="rect">
            <a:avLst/>
          </a:prstGeom>
          <a:noFill/>
        </p:spPr>
        <p:txBody>
          <a:bodyPr wrap="square" rtlCol="0">
            <a:spAutoFit/>
          </a:bodyPr>
          <a:lstStyle/>
          <a:p>
            <a:r>
              <a:rPr lang="en-US" altLang="zh-TW" sz="1400" dirty="0"/>
              <a:t>RM-CI0_Gray</a:t>
            </a:r>
            <a:endParaRPr lang="zh-TW" altLang="en-US" sz="1400" dirty="0"/>
          </a:p>
        </p:txBody>
      </p:sp>
      <p:pic>
        <p:nvPicPr>
          <p:cNvPr id="46" name="圖片 45">
            <a:extLst>
              <a:ext uri="{FF2B5EF4-FFF2-40B4-BE49-F238E27FC236}">
                <a16:creationId xmlns:a16="http://schemas.microsoft.com/office/drawing/2014/main" id="{1C00097D-1BDF-4E95-A8C9-89A98F3737BA}"/>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6378051" y="2654764"/>
            <a:ext cx="2836054" cy="994081"/>
          </a:xfrm>
          <a:prstGeom prst="rect">
            <a:avLst/>
          </a:prstGeom>
        </p:spPr>
      </p:pic>
      <p:sp>
        <p:nvSpPr>
          <p:cNvPr id="47" name="文字方塊 46">
            <a:extLst>
              <a:ext uri="{FF2B5EF4-FFF2-40B4-BE49-F238E27FC236}">
                <a16:creationId xmlns:a16="http://schemas.microsoft.com/office/drawing/2014/main" id="{BD6BCAA0-6CDF-469D-8FE8-2E6EF12DA6C4}"/>
              </a:ext>
            </a:extLst>
          </p:cNvPr>
          <p:cNvSpPr txBox="1"/>
          <p:nvPr/>
        </p:nvSpPr>
        <p:spPr>
          <a:xfrm>
            <a:off x="7346732" y="3744015"/>
            <a:ext cx="714085" cy="307777"/>
          </a:xfrm>
          <a:prstGeom prst="rect">
            <a:avLst/>
          </a:prstGeom>
          <a:noFill/>
        </p:spPr>
        <p:txBody>
          <a:bodyPr wrap="square" rtlCol="0">
            <a:spAutoFit/>
          </a:bodyPr>
          <a:lstStyle/>
          <a:p>
            <a:r>
              <a:rPr lang="en-US" altLang="zh-TW" sz="1400" dirty="0"/>
              <a:t>RM1</a:t>
            </a:r>
            <a:endParaRPr lang="zh-TW" altLang="en-US" sz="1400" dirty="0"/>
          </a:p>
        </p:txBody>
      </p:sp>
      <p:pic>
        <p:nvPicPr>
          <p:cNvPr id="48" name="圖片 47">
            <a:extLst>
              <a:ext uri="{FF2B5EF4-FFF2-40B4-BE49-F238E27FC236}">
                <a16:creationId xmlns:a16="http://schemas.microsoft.com/office/drawing/2014/main" id="{117BB4E3-C917-408F-BBD2-419B6AD8F4CA}"/>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6747828" y="4176078"/>
            <a:ext cx="2138728" cy="2010845"/>
          </a:xfrm>
          <a:prstGeom prst="rect">
            <a:avLst/>
          </a:prstGeom>
        </p:spPr>
      </p:pic>
      <p:sp>
        <p:nvSpPr>
          <p:cNvPr id="49" name="文字方塊 48">
            <a:extLst>
              <a:ext uri="{FF2B5EF4-FFF2-40B4-BE49-F238E27FC236}">
                <a16:creationId xmlns:a16="http://schemas.microsoft.com/office/drawing/2014/main" id="{56F84B8A-DA1B-4158-9584-2B2BDB805382}"/>
              </a:ext>
            </a:extLst>
          </p:cNvPr>
          <p:cNvSpPr txBox="1"/>
          <p:nvPr/>
        </p:nvSpPr>
        <p:spPr>
          <a:xfrm>
            <a:off x="10587882" y="6144398"/>
            <a:ext cx="871034" cy="307777"/>
          </a:xfrm>
          <a:prstGeom prst="rect">
            <a:avLst/>
          </a:prstGeom>
          <a:noFill/>
        </p:spPr>
        <p:txBody>
          <a:bodyPr wrap="square" rtlCol="0">
            <a:spAutoFit/>
          </a:bodyPr>
          <a:lstStyle/>
          <a:p>
            <a:r>
              <a:rPr lang="en-US" altLang="zh-TW" sz="1400" dirty="0"/>
              <a:t>RM-CI2</a:t>
            </a:r>
            <a:endParaRPr lang="zh-TW" altLang="en-US" sz="1400" dirty="0"/>
          </a:p>
        </p:txBody>
      </p:sp>
      <p:pic>
        <p:nvPicPr>
          <p:cNvPr id="50" name="圖片 49">
            <a:extLst>
              <a:ext uri="{FF2B5EF4-FFF2-40B4-BE49-F238E27FC236}">
                <a16:creationId xmlns:a16="http://schemas.microsoft.com/office/drawing/2014/main" id="{4074B835-E416-48A5-9BA5-32A178DA9FAC}"/>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0106771" y="2285158"/>
            <a:ext cx="1657350" cy="1657350"/>
          </a:xfrm>
          <a:prstGeom prst="rect">
            <a:avLst/>
          </a:prstGeom>
        </p:spPr>
      </p:pic>
      <p:pic>
        <p:nvPicPr>
          <p:cNvPr id="51" name="圖片 50">
            <a:extLst>
              <a:ext uri="{FF2B5EF4-FFF2-40B4-BE49-F238E27FC236}">
                <a16:creationId xmlns:a16="http://schemas.microsoft.com/office/drawing/2014/main" id="{9CB97879-BF39-446A-BB9C-0D710576BAB1}"/>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10114715" y="4352826"/>
            <a:ext cx="1657350" cy="1657350"/>
          </a:xfrm>
          <a:prstGeom prst="rect">
            <a:avLst/>
          </a:prstGeom>
        </p:spPr>
      </p:pic>
      <p:sp>
        <p:nvSpPr>
          <p:cNvPr id="52" name="文字方塊 51">
            <a:extLst>
              <a:ext uri="{FF2B5EF4-FFF2-40B4-BE49-F238E27FC236}">
                <a16:creationId xmlns:a16="http://schemas.microsoft.com/office/drawing/2014/main" id="{AD48F40D-A17A-4C23-8C6A-86A1E70A51E2}"/>
              </a:ext>
            </a:extLst>
          </p:cNvPr>
          <p:cNvSpPr txBox="1"/>
          <p:nvPr/>
        </p:nvSpPr>
        <p:spPr>
          <a:xfrm>
            <a:off x="10603834" y="3987182"/>
            <a:ext cx="596351" cy="307777"/>
          </a:xfrm>
          <a:prstGeom prst="rect">
            <a:avLst/>
          </a:prstGeom>
          <a:noFill/>
        </p:spPr>
        <p:txBody>
          <a:bodyPr wrap="square" rtlCol="0">
            <a:spAutoFit/>
          </a:bodyPr>
          <a:lstStyle/>
          <a:p>
            <a:r>
              <a:rPr lang="en-US" altLang="zh-TW" sz="1400" dirty="0"/>
              <a:t>RM2</a:t>
            </a:r>
            <a:endParaRPr lang="zh-TW" altLang="en-US" sz="1400" dirty="0"/>
          </a:p>
        </p:txBody>
      </p:sp>
      <p:sp>
        <p:nvSpPr>
          <p:cNvPr id="53" name="文字方塊 52">
            <a:extLst>
              <a:ext uri="{FF2B5EF4-FFF2-40B4-BE49-F238E27FC236}">
                <a16:creationId xmlns:a16="http://schemas.microsoft.com/office/drawing/2014/main" id="{EA54C361-7889-426A-96B7-D285BAF0B0D9}"/>
              </a:ext>
            </a:extLst>
          </p:cNvPr>
          <p:cNvSpPr txBox="1"/>
          <p:nvPr/>
        </p:nvSpPr>
        <p:spPr>
          <a:xfrm>
            <a:off x="7346732" y="6273196"/>
            <a:ext cx="871034" cy="307777"/>
          </a:xfrm>
          <a:prstGeom prst="rect">
            <a:avLst/>
          </a:prstGeom>
          <a:noFill/>
        </p:spPr>
        <p:txBody>
          <a:bodyPr wrap="square" rtlCol="0">
            <a:spAutoFit/>
          </a:bodyPr>
          <a:lstStyle/>
          <a:p>
            <a:r>
              <a:rPr lang="en-US" altLang="zh-TW" sz="1400" dirty="0"/>
              <a:t>RM-CI1</a:t>
            </a:r>
            <a:endParaRPr lang="zh-TW" altLang="en-US" sz="1400" dirty="0"/>
          </a:p>
        </p:txBody>
      </p:sp>
      <p:pic>
        <p:nvPicPr>
          <p:cNvPr id="54" name="圖片 53">
            <a:extLst>
              <a:ext uri="{FF2B5EF4-FFF2-40B4-BE49-F238E27FC236}">
                <a16:creationId xmlns:a16="http://schemas.microsoft.com/office/drawing/2014/main" id="{90A0604F-D092-4B37-A8D7-1C0F800C13B3}"/>
              </a:ext>
            </a:extLst>
          </p:cNvPr>
          <p:cNvPicPr>
            <a:picLocks noChangeAspect="1"/>
          </p:cNvPicPr>
          <p:nvPr/>
        </p:nvPicPr>
        <p:blipFill>
          <a:blip r:embed="rId11">
            <a:extLst>
              <a:ext uri="{28A0092B-C50C-407E-A947-70E740481C1C}">
                <a14:useLocalDpi xmlns:a14="http://schemas.microsoft.com/office/drawing/2010/main" val="0"/>
              </a:ext>
            </a:extLst>
          </a:blip>
          <a:srcRect/>
          <a:stretch/>
        </p:blipFill>
        <p:spPr>
          <a:xfrm>
            <a:off x="6967214" y="185080"/>
            <a:ext cx="1503721" cy="1413808"/>
          </a:xfrm>
          <a:prstGeom prst="rect">
            <a:avLst/>
          </a:prstGeom>
        </p:spPr>
      </p:pic>
      <p:pic>
        <p:nvPicPr>
          <p:cNvPr id="55" name="圖片 54">
            <a:extLst>
              <a:ext uri="{FF2B5EF4-FFF2-40B4-BE49-F238E27FC236}">
                <a16:creationId xmlns:a16="http://schemas.microsoft.com/office/drawing/2014/main" id="{AA04D3F8-1575-4958-A569-48BA048D8CF2}"/>
              </a:ext>
            </a:extLst>
          </p:cNvPr>
          <p:cNvPicPr>
            <a:picLocks noChangeAspect="1"/>
          </p:cNvPicPr>
          <p:nvPr/>
        </p:nvPicPr>
        <p:blipFill>
          <a:blip r:embed="rId12">
            <a:extLst>
              <a:ext uri="{28A0092B-C50C-407E-A947-70E740481C1C}">
                <a14:useLocalDpi xmlns:a14="http://schemas.microsoft.com/office/drawing/2010/main" val="0"/>
              </a:ext>
            </a:extLst>
          </a:blip>
          <a:srcRect/>
          <a:stretch/>
        </p:blipFill>
        <p:spPr>
          <a:xfrm>
            <a:off x="10329942" y="211318"/>
            <a:ext cx="1386915" cy="1386915"/>
          </a:xfrm>
          <a:prstGeom prst="rect">
            <a:avLst/>
          </a:prstGeom>
        </p:spPr>
      </p:pic>
      <p:sp>
        <p:nvSpPr>
          <p:cNvPr id="56" name="文字方塊 55">
            <a:extLst>
              <a:ext uri="{FF2B5EF4-FFF2-40B4-BE49-F238E27FC236}">
                <a16:creationId xmlns:a16="http://schemas.microsoft.com/office/drawing/2014/main" id="{8E7FE897-1449-4C70-AA2B-183A31287920}"/>
              </a:ext>
            </a:extLst>
          </p:cNvPr>
          <p:cNvSpPr txBox="1"/>
          <p:nvPr/>
        </p:nvSpPr>
        <p:spPr>
          <a:xfrm>
            <a:off x="7009861" y="1713967"/>
            <a:ext cx="1405034" cy="307777"/>
          </a:xfrm>
          <a:prstGeom prst="rect">
            <a:avLst/>
          </a:prstGeom>
          <a:noFill/>
        </p:spPr>
        <p:txBody>
          <a:bodyPr wrap="square" rtlCol="0">
            <a:spAutoFit/>
          </a:bodyPr>
          <a:lstStyle/>
          <a:p>
            <a:r>
              <a:rPr lang="en-US" altLang="zh-TW" sz="1400" dirty="0"/>
              <a:t>Original_split1</a:t>
            </a:r>
            <a:endParaRPr lang="zh-TW" altLang="en-US" sz="1400" dirty="0"/>
          </a:p>
        </p:txBody>
      </p:sp>
      <p:pic>
        <p:nvPicPr>
          <p:cNvPr id="57" name="圖片 56">
            <a:extLst>
              <a:ext uri="{FF2B5EF4-FFF2-40B4-BE49-F238E27FC236}">
                <a16:creationId xmlns:a16="http://schemas.microsoft.com/office/drawing/2014/main" id="{B01C57FA-4B98-4847-A07F-F8085567FE5C}"/>
              </a:ext>
            </a:extLst>
          </p:cNvPr>
          <p:cNvPicPr>
            <a:picLocks noChangeAspect="1"/>
          </p:cNvPicPr>
          <p:nvPr/>
        </p:nvPicPr>
        <p:blipFill>
          <a:blip r:embed="rId13">
            <a:extLst>
              <a:ext uri="{28A0092B-C50C-407E-A947-70E740481C1C}">
                <a14:useLocalDpi xmlns:a14="http://schemas.microsoft.com/office/drawing/2010/main" val="0"/>
              </a:ext>
            </a:extLst>
          </a:blip>
          <a:srcRect/>
          <a:stretch/>
        </p:blipFill>
        <p:spPr>
          <a:xfrm>
            <a:off x="348567" y="1207241"/>
            <a:ext cx="1554996" cy="1548570"/>
          </a:xfrm>
          <a:prstGeom prst="rect">
            <a:avLst/>
          </a:prstGeom>
        </p:spPr>
      </p:pic>
      <p:sp>
        <p:nvSpPr>
          <p:cNvPr id="58" name="文字方塊 57">
            <a:extLst>
              <a:ext uri="{FF2B5EF4-FFF2-40B4-BE49-F238E27FC236}">
                <a16:creationId xmlns:a16="http://schemas.microsoft.com/office/drawing/2014/main" id="{0FFC3F29-50DE-467D-8A81-B3A47B91A413}"/>
              </a:ext>
            </a:extLst>
          </p:cNvPr>
          <p:cNvSpPr txBox="1"/>
          <p:nvPr/>
        </p:nvSpPr>
        <p:spPr>
          <a:xfrm>
            <a:off x="384810" y="2883659"/>
            <a:ext cx="1482510" cy="307777"/>
          </a:xfrm>
          <a:prstGeom prst="rect">
            <a:avLst/>
          </a:prstGeom>
          <a:noFill/>
        </p:spPr>
        <p:txBody>
          <a:bodyPr wrap="square" rtlCol="0">
            <a:spAutoFit/>
          </a:bodyPr>
          <a:lstStyle/>
          <a:p>
            <a:r>
              <a:rPr lang="en-US" altLang="zh-TW" sz="1400" dirty="0"/>
              <a:t>Origin Image split</a:t>
            </a:r>
            <a:endParaRPr lang="zh-TW" altLang="en-US" sz="1400" dirty="0"/>
          </a:p>
        </p:txBody>
      </p:sp>
      <p:sp>
        <p:nvSpPr>
          <p:cNvPr id="59" name="文字方塊 58">
            <a:extLst>
              <a:ext uri="{FF2B5EF4-FFF2-40B4-BE49-F238E27FC236}">
                <a16:creationId xmlns:a16="http://schemas.microsoft.com/office/drawing/2014/main" id="{3B8581A7-5623-4F5B-88F8-2B94B0136643}"/>
              </a:ext>
            </a:extLst>
          </p:cNvPr>
          <p:cNvSpPr txBox="1"/>
          <p:nvPr/>
        </p:nvSpPr>
        <p:spPr>
          <a:xfrm>
            <a:off x="329071" y="6033035"/>
            <a:ext cx="1482510" cy="307777"/>
          </a:xfrm>
          <a:prstGeom prst="rect">
            <a:avLst/>
          </a:prstGeom>
          <a:noFill/>
        </p:spPr>
        <p:txBody>
          <a:bodyPr wrap="square" rtlCol="0">
            <a:spAutoFit/>
          </a:bodyPr>
          <a:lstStyle/>
          <a:p>
            <a:r>
              <a:rPr lang="en-US" altLang="zh-TW" sz="1400"/>
              <a:t>Origin Image split</a:t>
            </a:r>
            <a:endParaRPr lang="zh-TW" altLang="en-US" sz="1400" dirty="0"/>
          </a:p>
        </p:txBody>
      </p:sp>
      <p:sp>
        <p:nvSpPr>
          <p:cNvPr id="60" name="文字方塊 59">
            <a:extLst>
              <a:ext uri="{FF2B5EF4-FFF2-40B4-BE49-F238E27FC236}">
                <a16:creationId xmlns:a16="http://schemas.microsoft.com/office/drawing/2014/main" id="{8B1CD2E5-738C-4FDE-88BD-945287775D0A}"/>
              </a:ext>
            </a:extLst>
          </p:cNvPr>
          <p:cNvSpPr txBox="1"/>
          <p:nvPr/>
        </p:nvSpPr>
        <p:spPr>
          <a:xfrm>
            <a:off x="10261676" y="1656100"/>
            <a:ext cx="1405033" cy="307777"/>
          </a:xfrm>
          <a:prstGeom prst="rect">
            <a:avLst/>
          </a:prstGeom>
          <a:noFill/>
        </p:spPr>
        <p:txBody>
          <a:bodyPr wrap="square" rtlCol="0">
            <a:spAutoFit/>
          </a:bodyPr>
          <a:lstStyle/>
          <a:p>
            <a:r>
              <a:rPr lang="en-US" altLang="zh-TW" sz="1400" dirty="0"/>
              <a:t>Original_split2</a:t>
            </a:r>
            <a:endParaRPr lang="zh-TW" altLang="en-US" sz="1400" dirty="0"/>
          </a:p>
        </p:txBody>
      </p:sp>
      <p:cxnSp>
        <p:nvCxnSpPr>
          <p:cNvPr id="61" name="直線單箭頭接點 60">
            <a:extLst>
              <a:ext uri="{FF2B5EF4-FFF2-40B4-BE49-F238E27FC236}">
                <a16:creationId xmlns:a16="http://schemas.microsoft.com/office/drawing/2014/main" id="{15DEF9D6-A2A3-441A-BAA1-9722799D9EB3}"/>
              </a:ext>
            </a:extLst>
          </p:cNvPr>
          <p:cNvCxnSpPr/>
          <p:nvPr/>
        </p:nvCxnSpPr>
        <p:spPr>
          <a:xfrm>
            <a:off x="2017986" y="2021744"/>
            <a:ext cx="781970"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62" name="直線單箭頭接點 61">
            <a:extLst>
              <a:ext uri="{FF2B5EF4-FFF2-40B4-BE49-F238E27FC236}">
                <a16:creationId xmlns:a16="http://schemas.microsoft.com/office/drawing/2014/main" id="{ED293F37-AA9B-4300-9E9A-C5074086C3FF}"/>
              </a:ext>
            </a:extLst>
          </p:cNvPr>
          <p:cNvCxnSpPr/>
          <p:nvPr/>
        </p:nvCxnSpPr>
        <p:spPr>
          <a:xfrm>
            <a:off x="2114387" y="5181501"/>
            <a:ext cx="781970"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63" name="接點: 肘形 62">
            <a:extLst>
              <a:ext uri="{FF2B5EF4-FFF2-40B4-BE49-F238E27FC236}">
                <a16:creationId xmlns:a16="http://schemas.microsoft.com/office/drawing/2014/main" id="{950BE33E-2FBE-4FE3-B83C-4F155A75AA04}"/>
              </a:ext>
            </a:extLst>
          </p:cNvPr>
          <p:cNvCxnSpPr>
            <a:cxnSpLocks/>
          </p:cNvCxnSpPr>
          <p:nvPr/>
        </p:nvCxnSpPr>
        <p:spPr>
          <a:xfrm rot="16200000" flipH="1">
            <a:off x="4765867" y="2164653"/>
            <a:ext cx="1227667" cy="518120"/>
          </a:xfrm>
          <a:prstGeom prst="bentConnector3">
            <a:avLst>
              <a:gd name="adj1" fmla="val 1201"/>
            </a:avLst>
          </a:prstGeom>
          <a:ln w="57150">
            <a:tailEnd type="triangle"/>
          </a:ln>
        </p:spPr>
        <p:style>
          <a:lnRef idx="3">
            <a:schemeClr val="dk1"/>
          </a:lnRef>
          <a:fillRef idx="0">
            <a:schemeClr val="dk1"/>
          </a:fillRef>
          <a:effectRef idx="2">
            <a:schemeClr val="dk1"/>
          </a:effectRef>
          <a:fontRef idx="minor">
            <a:schemeClr val="tx1"/>
          </a:fontRef>
        </p:style>
      </p:cxnSp>
      <p:cxnSp>
        <p:nvCxnSpPr>
          <p:cNvPr id="64" name="接點: 肘形 63">
            <a:extLst>
              <a:ext uri="{FF2B5EF4-FFF2-40B4-BE49-F238E27FC236}">
                <a16:creationId xmlns:a16="http://schemas.microsoft.com/office/drawing/2014/main" id="{E7F7B718-C1ED-478B-9036-C85956ABDF17}"/>
              </a:ext>
            </a:extLst>
          </p:cNvPr>
          <p:cNvCxnSpPr>
            <a:cxnSpLocks/>
          </p:cNvCxnSpPr>
          <p:nvPr/>
        </p:nvCxnSpPr>
        <p:spPr>
          <a:xfrm rot="5400000" flipH="1" flipV="1">
            <a:off x="4592474" y="4132123"/>
            <a:ext cx="1502407" cy="596350"/>
          </a:xfrm>
          <a:prstGeom prst="bentConnector3">
            <a:avLst>
              <a:gd name="adj1" fmla="val 2569"/>
            </a:avLst>
          </a:prstGeom>
          <a:ln w="57150">
            <a:tailEnd type="triangle"/>
          </a:ln>
        </p:spPr>
        <p:style>
          <a:lnRef idx="3">
            <a:schemeClr val="dk1"/>
          </a:lnRef>
          <a:fillRef idx="0">
            <a:schemeClr val="dk1"/>
          </a:fillRef>
          <a:effectRef idx="2">
            <a:schemeClr val="dk1"/>
          </a:effectRef>
          <a:fontRef idx="minor">
            <a:schemeClr val="tx1"/>
          </a:fontRef>
        </p:style>
      </p:cxnSp>
      <p:sp>
        <p:nvSpPr>
          <p:cNvPr id="65" name="流程圖: 或 64">
            <a:extLst>
              <a:ext uri="{FF2B5EF4-FFF2-40B4-BE49-F238E27FC236}">
                <a16:creationId xmlns:a16="http://schemas.microsoft.com/office/drawing/2014/main" id="{734C7BF8-A6A9-43AB-8A9C-EB56472AA812}"/>
              </a:ext>
            </a:extLst>
          </p:cNvPr>
          <p:cNvSpPr/>
          <p:nvPr/>
        </p:nvSpPr>
        <p:spPr>
          <a:xfrm>
            <a:off x="5500102" y="3217219"/>
            <a:ext cx="260604" cy="259200"/>
          </a:xfrm>
          <a:prstGeom prst="flowChartOr">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a:p>
        </p:txBody>
      </p:sp>
      <p:cxnSp>
        <p:nvCxnSpPr>
          <p:cNvPr id="66" name="直線單箭頭接點 65">
            <a:extLst>
              <a:ext uri="{FF2B5EF4-FFF2-40B4-BE49-F238E27FC236}">
                <a16:creationId xmlns:a16="http://schemas.microsoft.com/office/drawing/2014/main" id="{F02ED4AA-BCA8-4248-BCAF-A19819646FBC}"/>
              </a:ext>
            </a:extLst>
          </p:cNvPr>
          <p:cNvCxnSpPr>
            <a:cxnSpLocks/>
          </p:cNvCxnSpPr>
          <p:nvPr/>
        </p:nvCxnSpPr>
        <p:spPr>
          <a:xfrm>
            <a:off x="5821679" y="3345325"/>
            <a:ext cx="421466"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67" name="直線單箭頭接點 66">
            <a:extLst>
              <a:ext uri="{FF2B5EF4-FFF2-40B4-BE49-F238E27FC236}">
                <a16:creationId xmlns:a16="http://schemas.microsoft.com/office/drawing/2014/main" id="{21800FA3-FCEB-46D1-8141-AE4199659412}"/>
              </a:ext>
            </a:extLst>
          </p:cNvPr>
          <p:cNvCxnSpPr>
            <a:cxnSpLocks/>
          </p:cNvCxnSpPr>
          <p:nvPr/>
        </p:nvCxnSpPr>
        <p:spPr>
          <a:xfrm>
            <a:off x="9448799" y="3317880"/>
            <a:ext cx="421466"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2609624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999FD767-CC36-4E00-954B-B14B5FB17041}"/>
              </a:ext>
            </a:extLst>
          </p:cNvPr>
          <p:cNvSpPr>
            <a:spLocks noGrp="1"/>
          </p:cNvSpPr>
          <p:nvPr>
            <p:ph type="title"/>
          </p:nvPr>
        </p:nvSpPr>
        <p:spPr/>
        <p:txBody>
          <a:bodyPr/>
          <a:lstStyle/>
          <a:p>
            <a:r>
              <a:rPr lang="zh-TW" altLang="en-US" dirty="0"/>
              <a:t>瘧疾資料集</a:t>
            </a:r>
          </a:p>
        </p:txBody>
      </p:sp>
      <p:sp>
        <p:nvSpPr>
          <p:cNvPr id="6" name="文字版面配置區 5">
            <a:extLst>
              <a:ext uri="{FF2B5EF4-FFF2-40B4-BE49-F238E27FC236}">
                <a16:creationId xmlns:a16="http://schemas.microsoft.com/office/drawing/2014/main" id="{0709E301-9B30-4502-BC77-4BE463ABDCD2}"/>
              </a:ext>
            </a:extLst>
          </p:cNvPr>
          <p:cNvSpPr>
            <a:spLocks noGrp="1"/>
          </p:cNvSpPr>
          <p:nvPr>
            <p:ph type="body" idx="1"/>
          </p:nvPr>
        </p:nvSpPr>
        <p:spPr/>
        <p:txBody>
          <a:bodyPr/>
          <a:lstStyle/>
          <a:p>
            <a:endParaRPr lang="zh-TW" altLang="en-US"/>
          </a:p>
        </p:txBody>
      </p:sp>
      <p:sp>
        <p:nvSpPr>
          <p:cNvPr id="4" name="投影片編號版面配置區 3">
            <a:extLst>
              <a:ext uri="{FF2B5EF4-FFF2-40B4-BE49-F238E27FC236}">
                <a16:creationId xmlns:a16="http://schemas.microsoft.com/office/drawing/2014/main" id="{CC6AB32D-B1BD-4614-B0BD-B992480A0391}"/>
              </a:ext>
            </a:extLst>
          </p:cNvPr>
          <p:cNvSpPr>
            <a:spLocks noGrp="1"/>
          </p:cNvSpPr>
          <p:nvPr>
            <p:ph type="sldNum" sz="quarter" idx="12"/>
          </p:nvPr>
        </p:nvSpPr>
        <p:spPr/>
        <p:txBody>
          <a:bodyPr/>
          <a:lstStyle/>
          <a:p>
            <a:fld id="{D60ECA09-1BC6-435C-886F-70D201C1A253}" type="slidenum">
              <a:rPr lang="zh-TW" altLang="en-US" smtClean="0"/>
              <a:pPr/>
              <a:t>25</a:t>
            </a:fld>
            <a:endParaRPr lang="zh-TW" altLang="en-US"/>
          </a:p>
        </p:txBody>
      </p:sp>
    </p:spTree>
    <p:extLst>
      <p:ext uri="{BB962C8B-B14F-4D97-AF65-F5344CB8AC3E}">
        <p14:creationId xmlns:p14="http://schemas.microsoft.com/office/powerpoint/2010/main" val="8731894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CB835B16-BCBD-4037-BB4B-1B683512BF93}"/>
              </a:ext>
            </a:extLst>
          </p:cNvPr>
          <p:cNvSpPr>
            <a:spLocks noGrp="1"/>
          </p:cNvSpPr>
          <p:nvPr>
            <p:ph type="title"/>
          </p:nvPr>
        </p:nvSpPr>
        <p:spPr/>
        <p:txBody>
          <a:bodyPr/>
          <a:lstStyle/>
          <a:p>
            <a:r>
              <a:rPr lang="zh-TW" altLang="en-US" dirty="0"/>
              <a:t>瘧疾資料集</a:t>
            </a:r>
            <a:r>
              <a:rPr lang="en-US" altLang="zh-TW" dirty="0"/>
              <a:t>(64 * 64)</a:t>
            </a:r>
            <a:endParaRPr lang="zh-TW" altLang="en-US" dirty="0"/>
          </a:p>
        </p:txBody>
      </p:sp>
      <p:sp>
        <p:nvSpPr>
          <p:cNvPr id="4" name="投影片編號版面配置區 3">
            <a:extLst>
              <a:ext uri="{FF2B5EF4-FFF2-40B4-BE49-F238E27FC236}">
                <a16:creationId xmlns:a16="http://schemas.microsoft.com/office/drawing/2014/main" id="{B3A28FD5-40EF-4B04-9E50-AA5114DAA3B5}"/>
              </a:ext>
            </a:extLst>
          </p:cNvPr>
          <p:cNvSpPr>
            <a:spLocks noGrp="1"/>
          </p:cNvSpPr>
          <p:nvPr>
            <p:ph type="sldNum" sz="quarter" idx="12"/>
          </p:nvPr>
        </p:nvSpPr>
        <p:spPr/>
        <p:txBody>
          <a:bodyPr/>
          <a:lstStyle/>
          <a:p>
            <a:fld id="{D60ECA09-1BC6-435C-886F-70D201C1A253}" type="slidenum">
              <a:rPr lang="zh-TW" altLang="en-US" smtClean="0"/>
              <a:t>26</a:t>
            </a:fld>
            <a:endParaRPr lang="zh-TW" altLang="en-US"/>
          </a:p>
        </p:txBody>
      </p:sp>
      <p:pic>
        <p:nvPicPr>
          <p:cNvPr id="8" name="圖片 7">
            <a:extLst>
              <a:ext uri="{FF2B5EF4-FFF2-40B4-BE49-F238E27FC236}">
                <a16:creationId xmlns:a16="http://schemas.microsoft.com/office/drawing/2014/main" id="{7CF06F54-64F3-42FB-A610-45911766C122}"/>
              </a:ext>
            </a:extLst>
          </p:cNvPr>
          <p:cNvPicPr>
            <a:picLocks noChangeAspect="1"/>
          </p:cNvPicPr>
          <p:nvPr/>
        </p:nvPicPr>
        <p:blipFill>
          <a:blip r:embed="rId2"/>
          <a:stretch>
            <a:fillRect/>
          </a:stretch>
        </p:blipFill>
        <p:spPr>
          <a:xfrm>
            <a:off x="1466850" y="2204847"/>
            <a:ext cx="1333500" cy="1314450"/>
          </a:xfrm>
          <a:prstGeom prst="rect">
            <a:avLst/>
          </a:prstGeom>
        </p:spPr>
      </p:pic>
      <p:pic>
        <p:nvPicPr>
          <p:cNvPr id="10" name="圖片 9">
            <a:extLst>
              <a:ext uri="{FF2B5EF4-FFF2-40B4-BE49-F238E27FC236}">
                <a16:creationId xmlns:a16="http://schemas.microsoft.com/office/drawing/2014/main" id="{BAB88FD6-2E1D-48E4-BF12-CF785BBD156A}"/>
              </a:ext>
            </a:extLst>
          </p:cNvPr>
          <p:cNvPicPr>
            <a:picLocks noChangeAspect="1"/>
          </p:cNvPicPr>
          <p:nvPr/>
        </p:nvPicPr>
        <p:blipFill>
          <a:blip r:embed="rId3"/>
          <a:stretch>
            <a:fillRect/>
          </a:stretch>
        </p:blipFill>
        <p:spPr>
          <a:xfrm>
            <a:off x="3661410" y="2204847"/>
            <a:ext cx="1333500" cy="1314450"/>
          </a:xfrm>
          <a:prstGeom prst="rect">
            <a:avLst/>
          </a:prstGeom>
        </p:spPr>
      </p:pic>
      <p:sp>
        <p:nvSpPr>
          <p:cNvPr id="12" name="文字方塊 11">
            <a:extLst>
              <a:ext uri="{FF2B5EF4-FFF2-40B4-BE49-F238E27FC236}">
                <a16:creationId xmlns:a16="http://schemas.microsoft.com/office/drawing/2014/main" id="{2C437C97-A921-4667-AF10-6706202CB014}"/>
              </a:ext>
            </a:extLst>
          </p:cNvPr>
          <p:cNvSpPr txBox="1"/>
          <p:nvPr/>
        </p:nvSpPr>
        <p:spPr>
          <a:xfrm>
            <a:off x="1533144" y="1634990"/>
            <a:ext cx="1200912" cy="369332"/>
          </a:xfrm>
          <a:prstGeom prst="rect">
            <a:avLst/>
          </a:prstGeom>
          <a:noFill/>
        </p:spPr>
        <p:txBody>
          <a:bodyPr wrap="square">
            <a:spAutoFit/>
          </a:bodyPr>
          <a:lstStyle/>
          <a:p>
            <a:r>
              <a:rPr lang="zh-TW" altLang="en-US" dirty="0"/>
              <a:t>Parasitized</a:t>
            </a:r>
          </a:p>
        </p:txBody>
      </p:sp>
      <p:sp>
        <p:nvSpPr>
          <p:cNvPr id="14" name="文字方塊 13">
            <a:extLst>
              <a:ext uri="{FF2B5EF4-FFF2-40B4-BE49-F238E27FC236}">
                <a16:creationId xmlns:a16="http://schemas.microsoft.com/office/drawing/2014/main" id="{E14F3D7D-25C3-441B-81CC-99A38F9BCE50}"/>
              </a:ext>
            </a:extLst>
          </p:cNvPr>
          <p:cNvSpPr txBox="1"/>
          <p:nvPr/>
        </p:nvSpPr>
        <p:spPr>
          <a:xfrm>
            <a:off x="3720846" y="1634990"/>
            <a:ext cx="1274064" cy="369332"/>
          </a:xfrm>
          <a:prstGeom prst="rect">
            <a:avLst/>
          </a:prstGeom>
          <a:noFill/>
        </p:spPr>
        <p:txBody>
          <a:bodyPr wrap="square">
            <a:spAutoFit/>
          </a:bodyPr>
          <a:lstStyle/>
          <a:p>
            <a:r>
              <a:rPr lang="zh-TW" altLang="en-US" dirty="0"/>
              <a:t>Uninfected</a:t>
            </a:r>
          </a:p>
        </p:txBody>
      </p:sp>
      <p:graphicFrame>
        <p:nvGraphicFramePr>
          <p:cNvPr id="15" name="表格 15">
            <a:extLst>
              <a:ext uri="{FF2B5EF4-FFF2-40B4-BE49-F238E27FC236}">
                <a16:creationId xmlns:a16="http://schemas.microsoft.com/office/drawing/2014/main" id="{13D86B17-2A64-40E0-B54B-E943717A1154}"/>
              </a:ext>
            </a:extLst>
          </p:cNvPr>
          <p:cNvGraphicFramePr>
            <a:graphicFrameLocks noGrp="1"/>
          </p:cNvGraphicFramePr>
          <p:nvPr>
            <p:extLst>
              <p:ext uri="{D42A27DB-BD31-4B8C-83A1-F6EECF244321}">
                <p14:modId xmlns:p14="http://schemas.microsoft.com/office/powerpoint/2010/main" val="1790405007"/>
              </p:ext>
            </p:extLst>
          </p:nvPr>
        </p:nvGraphicFramePr>
        <p:xfrm>
          <a:off x="1373632" y="4033456"/>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301528731"/>
                    </a:ext>
                  </a:extLst>
                </a:gridCol>
                <a:gridCol w="2032000">
                  <a:extLst>
                    <a:ext uri="{9D8B030D-6E8A-4147-A177-3AD203B41FA5}">
                      <a16:colId xmlns:a16="http://schemas.microsoft.com/office/drawing/2014/main" val="4240286137"/>
                    </a:ext>
                  </a:extLst>
                </a:gridCol>
                <a:gridCol w="2032000">
                  <a:extLst>
                    <a:ext uri="{9D8B030D-6E8A-4147-A177-3AD203B41FA5}">
                      <a16:colId xmlns:a16="http://schemas.microsoft.com/office/drawing/2014/main" val="357014393"/>
                    </a:ext>
                  </a:extLst>
                </a:gridCol>
                <a:gridCol w="2032000">
                  <a:extLst>
                    <a:ext uri="{9D8B030D-6E8A-4147-A177-3AD203B41FA5}">
                      <a16:colId xmlns:a16="http://schemas.microsoft.com/office/drawing/2014/main" val="1388428590"/>
                    </a:ext>
                  </a:extLst>
                </a:gridCol>
              </a:tblGrid>
              <a:tr h="370840">
                <a:tc>
                  <a:txBody>
                    <a:bodyPr/>
                    <a:lstStyle/>
                    <a:p>
                      <a:pPr algn="ctr"/>
                      <a:endParaRPr lang="zh-TW" altLang="en-US">
                        <a:latin typeface="微軟正黑體" panose="020B0604030504040204" pitchFamily="34" charset="-120"/>
                        <a:ea typeface="微軟正黑體" panose="020B0604030504040204" pitchFamily="34" charset="-120"/>
                      </a:endParaRPr>
                    </a:p>
                  </a:txBody>
                  <a:tcPr/>
                </a:tc>
                <a:tc>
                  <a:txBody>
                    <a:bodyPr/>
                    <a:lstStyle/>
                    <a:p>
                      <a:pPr algn="ctr"/>
                      <a:r>
                        <a:rPr lang="zh-TW" altLang="en-US" dirty="0">
                          <a:latin typeface="微軟正黑體" panose="020B0604030504040204" pitchFamily="34" charset="-120"/>
                          <a:ea typeface="微軟正黑體" panose="020B0604030504040204" pitchFamily="34" charset="-120"/>
                        </a:rPr>
                        <a:t>Parasitized</a:t>
                      </a:r>
                    </a:p>
                  </a:txBody>
                  <a:tcPr/>
                </a:tc>
                <a:tc>
                  <a:txBody>
                    <a:bodyPr/>
                    <a:lstStyle/>
                    <a:p>
                      <a:pPr algn="ctr"/>
                      <a:r>
                        <a:rPr lang="zh-TW" altLang="en-US" dirty="0">
                          <a:latin typeface="微軟正黑體" panose="020B0604030504040204" pitchFamily="34" charset="-120"/>
                          <a:ea typeface="微軟正黑體" panose="020B0604030504040204" pitchFamily="34" charset="-120"/>
                        </a:rPr>
                        <a:t>Uninfected</a:t>
                      </a:r>
                    </a:p>
                  </a:txBody>
                  <a:tcPr/>
                </a:tc>
                <a:tc>
                  <a:txBody>
                    <a:bodyPr/>
                    <a:lstStyle/>
                    <a:p>
                      <a:pPr algn="ctr"/>
                      <a:r>
                        <a:rPr lang="en-US" altLang="zh-TW" dirty="0">
                          <a:latin typeface="微軟正黑體" panose="020B0604030504040204" pitchFamily="34" charset="-120"/>
                          <a:ea typeface="微軟正黑體" panose="020B0604030504040204" pitchFamily="34" charset="-120"/>
                        </a:rPr>
                        <a:t>Total</a:t>
                      </a:r>
                      <a:endParaRPr lang="zh-TW" altLang="en-US" dirty="0">
                        <a:latin typeface="微軟正黑體" panose="020B0604030504040204" pitchFamily="34" charset="-120"/>
                        <a:ea typeface="微軟正黑體" panose="020B0604030504040204" pitchFamily="34" charset="-120"/>
                      </a:endParaRPr>
                    </a:p>
                  </a:txBody>
                  <a:tcPr/>
                </a:tc>
                <a:extLst>
                  <a:ext uri="{0D108BD9-81ED-4DB2-BD59-A6C34878D82A}">
                    <a16:rowId xmlns:a16="http://schemas.microsoft.com/office/drawing/2014/main" val="3580301951"/>
                  </a:ext>
                </a:extLst>
              </a:tr>
              <a:tr h="370840">
                <a:tc>
                  <a:txBody>
                    <a:bodyPr/>
                    <a:lstStyle/>
                    <a:p>
                      <a:pPr algn="ctr"/>
                      <a:r>
                        <a:rPr lang="zh-TW" altLang="en-US" dirty="0">
                          <a:latin typeface="微軟正黑體" panose="020B0604030504040204" pitchFamily="34" charset="-120"/>
                          <a:ea typeface="微軟正黑體" panose="020B0604030504040204" pitchFamily="34" charset="-120"/>
                        </a:rPr>
                        <a:t>資料筆數</a:t>
                      </a:r>
                    </a:p>
                  </a:txBody>
                  <a:tcPr/>
                </a:tc>
                <a:tc>
                  <a:txBody>
                    <a:bodyPr/>
                    <a:lstStyle/>
                    <a:p>
                      <a:pPr algn="ctr" fontAlgn="b"/>
                      <a:r>
                        <a:rPr lang="en-US" altLang="zh-TW" sz="2000" b="0" i="0" u="none" strike="noStrike" dirty="0">
                          <a:solidFill>
                            <a:srgbClr val="000000"/>
                          </a:solidFill>
                          <a:effectLst/>
                          <a:latin typeface="微軟正黑體" panose="020B0604030504040204" pitchFamily="34" charset="-120"/>
                          <a:ea typeface="微軟正黑體" panose="020B0604030504040204" pitchFamily="34" charset="-120"/>
                        </a:rPr>
                        <a:t>13700</a:t>
                      </a:r>
                    </a:p>
                  </a:txBody>
                  <a:tcPr marL="7620" marR="7620" marT="7620" marB="0" anchor="b"/>
                </a:tc>
                <a:tc>
                  <a:txBody>
                    <a:bodyPr/>
                    <a:lstStyle/>
                    <a:p>
                      <a:pPr algn="ctr" fontAlgn="b"/>
                      <a:r>
                        <a:rPr lang="en-US" altLang="zh-TW" sz="2000" b="0" i="0" u="none" strike="noStrike" dirty="0">
                          <a:solidFill>
                            <a:srgbClr val="000000"/>
                          </a:solidFill>
                          <a:effectLst/>
                          <a:latin typeface="微軟正黑體" panose="020B0604030504040204" pitchFamily="34" charset="-120"/>
                          <a:ea typeface="微軟正黑體" panose="020B0604030504040204" pitchFamily="34" charset="-120"/>
                        </a:rPr>
                        <a:t>13700</a:t>
                      </a:r>
                    </a:p>
                  </a:txBody>
                  <a:tcPr marL="7620" marR="7620" marT="7620" marB="0" anchor="b"/>
                </a:tc>
                <a:tc>
                  <a:txBody>
                    <a:bodyPr/>
                    <a:lstStyle/>
                    <a:p>
                      <a:pPr algn="ctr" fontAlgn="b"/>
                      <a:r>
                        <a:rPr lang="en-US" altLang="zh-TW" sz="2000" b="0" i="0" u="none" strike="noStrike" dirty="0">
                          <a:solidFill>
                            <a:srgbClr val="000000"/>
                          </a:solidFill>
                          <a:effectLst/>
                          <a:latin typeface="微軟正黑體" panose="020B0604030504040204" pitchFamily="34" charset="-120"/>
                          <a:ea typeface="微軟正黑體" panose="020B0604030504040204" pitchFamily="34" charset="-120"/>
                        </a:rPr>
                        <a:t>27400</a:t>
                      </a:r>
                    </a:p>
                  </a:txBody>
                  <a:tcPr marL="7620" marR="7620" marT="7620" marB="0" anchor="b"/>
                </a:tc>
                <a:extLst>
                  <a:ext uri="{0D108BD9-81ED-4DB2-BD59-A6C34878D82A}">
                    <a16:rowId xmlns:a16="http://schemas.microsoft.com/office/drawing/2014/main" val="1769664939"/>
                  </a:ext>
                </a:extLst>
              </a:tr>
            </a:tbl>
          </a:graphicData>
        </a:graphic>
      </p:graphicFrame>
      <p:sp>
        <p:nvSpPr>
          <p:cNvPr id="16" name="文字方塊 15">
            <a:extLst>
              <a:ext uri="{FF2B5EF4-FFF2-40B4-BE49-F238E27FC236}">
                <a16:creationId xmlns:a16="http://schemas.microsoft.com/office/drawing/2014/main" id="{671F09F0-C826-4272-9FD0-2AB3A00F0F32}"/>
              </a:ext>
            </a:extLst>
          </p:cNvPr>
          <p:cNvSpPr txBox="1"/>
          <p:nvPr/>
        </p:nvSpPr>
        <p:spPr>
          <a:xfrm>
            <a:off x="1311783" y="5104629"/>
            <a:ext cx="6092190" cy="369332"/>
          </a:xfrm>
          <a:prstGeom prst="rect">
            <a:avLst/>
          </a:prstGeom>
          <a:noFill/>
        </p:spPr>
        <p:txBody>
          <a:bodyPr wrap="square" rtlCol="0">
            <a:spAutoFit/>
          </a:bodyPr>
          <a:lstStyle/>
          <a:p>
            <a:r>
              <a:rPr lang="en-US" altLang="zh-TW" dirty="0"/>
              <a:t>Train data num : Test data num = 8 : 2</a:t>
            </a:r>
            <a:endParaRPr lang="zh-TW" altLang="en-US" dirty="0"/>
          </a:p>
        </p:txBody>
      </p:sp>
    </p:spTree>
    <p:extLst>
      <p:ext uri="{BB962C8B-B14F-4D97-AF65-F5344CB8AC3E}">
        <p14:creationId xmlns:p14="http://schemas.microsoft.com/office/powerpoint/2010/main" val="41275232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2499F1E-6ECE-4EE7-ACD3-16880DC6FB5E}"/>
              </a:ext>
            </a:extLst>
          </p:cNvPr>
          <p:cNvSpPr>
            <a:spLocks noGrp="1"/>
          </p:cNvSpPr>
          <p:nvPr>
            <p:ph type="title"/>
          </p:nvPr>
        </p:nvSpPr>
        <p:spPr/>
        <p:txBody>
          <a:bodyPr/>
          <a:lstStyle/>
          <a:p>
            <a:r>
              <a:rPr lang="zh-TW" altLang="en-US" dirty="0"/>
              <a:t>瘧疾資料集 </a:t>
            </a:r>
            <a:r>
              <a:rPr lang="en-US" altLang="zh-TW" dirty="0"/>
              <a:t>—</a:t>
            </a:r>
            <a:r>
              <a:rPr lang="zh-TW" altLang="en-US" dirty="0"/>
              <a:t> 實驗 </a:t>
            </a:r>
          </a:p>
        </p:txBody>
      </p:sp>
      <p:sp>
        <p:nvSpPr>
          <p:cNvPr id="3" name="內容版面配置區 2">
            <a:extLst>
              <a:ext uri="{FF2B5EF4-FFF2-40B4-BE49-F238E27FC236}">
                <a16:creationId xmlns:a16="http://schemas.microsoft.com/office/drawing/2014/main" id="{4A50F04B-B92E-453F-A11A-468297665FD3}"/>
              </a:ext>
            </a:extLst>
          </p:cNvPr>
          <p:cNvSpPr>
            <a:spLocks noGrp="1"/>
          </p:cNvSpPr>
          <p:nvPr>
            <p:ph idx="1"/>
          </p:nvPr>
        </p:nvSpPr>
        <p:spPr/>
        <p:txBody>
          <a:bodyPr/>
          <a:lstStyle/>
          <a:p>
            <a:r>
              <a:rPr lang="zh-TW" altLang="en-US" dirty="0"/>
              <a:t>準確度</a:t>
            </a:r>
            <a:endParaRPr lang="en-US" altLang="zh-TW" dirty="0"/>
          </a:p>
          <a:p>
            <a:pPr lvl="1"/>
            <a:r>
              <a:rPr lang="en-US" altLang="zh-TW" dirty="0" err="1"/>
              <a:t>Train_acc</a:t>
            </a:r>
            <a:r>
              <a:rPr lang="en-US" altLang="zh-TW" dirty="0"/>
              <a:t> = 0.8208</a:t>
            </a:r>
          </a:p>
          <a:p>
            <a:pPr lvl="1"/>
            <a:r>
              <a:rPr lang="en-US" altLang="zh-TW" dirty="0" err="1"/>
              <a:t>Test_acc</a:t>
            </a:r>
            <a:r>
              <a:rPr lang="en-US" altLang="zh-TW" dirty="0"/>
              <a:t> = 0.8958</a:t>
            </a:r>
            <a:endParaRPr lang="zh-TW" altLang="en-US" dirty="0"/>
          </a:p>
        </p:txBody>
      </p:sp>
      <p:sp>
        <p:nvSpPr>
          <p:cNvPr id="4" name="投影片編號版面配置區 3">
            <a:extLst>
              <a:ext uri="{FF2B5EF4-FFF2-40B4-BE49-F238E27FC236}">
                <a16:creationId xmlns:a16="http://schemas.microsoft.com/office/drawing/2014/main" id="{2EF514E4-A45B-4F9B-8DC6-43DA2B424252}"/>
              </a:ext>
            </a:extLst>
          </p:cNvPr>
          <p:cNvSpPr>
            <a:spLocks noGrp="1"/>
          </p:cNvSpPr>
          <p:nvPr>
            <p:ph type="sldNum" sz="quarter" idx="12"/>
          </p:nvPr>
        </p:nvSpPr>
        <p:spPr/>
        <p:txBody>
          <a:bodyPr/>
          <a:lstStyle/>
          <a:p>
            <a:fld id="{D60ECA09-1BC6-435C-886F-70D201C1A253}" type="slidenum">
              <a:rPr lang="zh-TW" altLang="en-US" smtClean="0"/>
              <a:pPr/>
              <a:t>27</a:t>
            </a:fld>
            <a:endParaRPr lang="zh-TW" altLang="en-US"/>
          </a:p>
        </p:txBody>
      </p:sp>
    </p:spTree>
    <p:extLst>
      <p:ext uri="{BB962C8B-B14F-4D97-AF65-F5344CB8AC3E}">
        <p14:creationId xmlns:p14="http://schemas.microsoft.com/office/powerpoint/2010/main" val="21673785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357FF8E2-A046-427F-99CE-6FDB5A1802A5}"/>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rPr>
              <a:t>新增推論方法</a:t>
            </a:r>
          </a:p>
        </p:txBody>
      </p:sp>
      <p:sp>
        <p:nvSpPr>
          <p:cNvPr id="6" name="文字版面配置區 5">
            <a:extLst>
              <a:ext uri="{FF2B5EF4-FFF2-40B4-BE49-F238E27FC236}">
                <a16:creationId xmlns:a16="http://schemas.microsoft.com/office/drawing/2014/main" id="{6C477CD5-80D0-4E23-B3B0-03DFAFBA5CC4}"/>
              </a:ext>
            </a:extLst>
          </p:cNvPr>
          <p:cNvSpPr>
            <a:spLocks noGrp="1"/>
          </p:cNvSpPr>
          <p:nvPr>
            <p:ph type="body" idx="1"/>
          </p:nvPr>
        </p:nvSpPr>
        <p:spPr/>
        <p:txBody>
          <a:bodyPr/>
          <a:lstStyle/>
          <a:p>
            <a:endParaRPr lang="zh-TW" altLang="en-US"/>
          </a:p>
        </p:txBody>
      </p:sp>
      <p:sp>
        <p:nvSpPr>
          <p:cNvPr id="4" name="投影片編號版面配置區 3">
            <a:extLst>
              <a:ext uri="{FF2B5EF4-FFF2-40B4-BE49-F238E27FC236}">
                <a16:creationId xmlns:a16="http://schemas.microsoft.com/office/drawing/2014/main" id="{A1D2FD37-964C-4F16-A5BC-FC331EFFB3B6}"/>
              </a:ext>
            </a:extLst>
          </p:cNvPr>
          <p:cNvSpPr>
            <a:spLocks noGrp="1"/>
          </p:cNvSpPr>
          <p:nvPr>
            <p:ph type="sldNum" sz="quarter" idx="12"/>
          </p:nvPr>
        </p:nvSpPr>
        <p:spPr/>
        <p:txBody>
          <a:bodyPr/>
          <a:lstStyle/>
          <a:p>
            <a:fld id="{D60ECA09-1BC6-435C-886F-70D201C1A253}" type="slidenum">
              <a:rPr lang="zh-TW" altLang="en-US" smtClean="0"/>
              <a:pPr/>
              <a:t>28</a:t>
            </a:fld>
            <a:endParaRPr lang="zh-TW" altLang="en-US"/>
          </a:p>
        </p:txBody>
      </p:sp>
    </p:spTree>
    <p:extLst>
      <p:ext uri="{BB962C8B-B14F-4D97-AF65-F5344CB8AC3E}">
        <p14:creationId xmlns:p14="http://schemas.microsoft.com/office/powerpoint/2010/main" val="38384840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F041DD74-D2C0-449E-AA63-D30C01378E20}"/>
              </a:ext>
            </a:extLst>
          </p:cNvPr>
          <p:cNvSpPr>
            <a:spLocks noGrp="1"/>
          </p:cNvSpPr>
          <p:nvPr>
            <p:ph type="title"/>
          </p:nvPr>
        </p:nvSpPr>
        <p:spPr/>
        <p:txBody>
          <a:bodyPr/>
          <a:lstStyle/>
          <a:p>
            <a:r>
              <a:rPr kumimoji="0" lang="zh-TW" altLang="en-US" sz="4400" b="0" i="0" u="none" strike="noStrike" kern="1200" cap="none" spc="0" normalizeH="0" baseline="0" noProof="0" dirty="0">
                <a:ln>
                  <a:noFill/>
                </a:ln>
                <a:solidFill>
                  <a:prstClr val="black"/>
                </a:solidFill>
                <a:effectLst/>
                <a:uLnTx/>
                <a:uFillTx/>
              </a:rPr>
              <a:t>新增推論方法</a:t>
            </a:r>
            <a:r>
              <a:rPr kumimoji="0" lang="en-US" altLang="zh-TW" sz="4400" b="0" i="0" u="none" strike="noStrike" kern="1200" cap="none" spc="0" normalizeH="0" baseline="0" noProof="0" dirty="0">
                <a:ln>
                  <a:noFill/>
                </a:ln>
                <a:solidFill>
                  <a:prstClr val="black"/>
                </a:solidFill>
                <a:effectLst/>
                <a:uLnTx/>
                <a:uFillTx/>
              </a:rPr>
              <a:t>—</a:t>
            </a:r>
            <a:r>
              <a:rPr kumimoji="0" lang="zh-TW" altLang="en-US" sz="4400" b="0" i="0" u="none" strike="noStrike" kern="1200" cap="none" spc="0" normalizeH="0" baseline="0" noProof="0" dirty="0">
                <a:ln>
                  <a:noFill/>
                </a:ln>
                <a:solidFill>
                  <a:prstClr val="black"/>
                </a:solidFill>
                <a:effectLst/>
                <a:uLnTx/>
                <a:uFillTx/>
              </a:rPr>
              <a:t> 目標</a:t>
            </a:r>
            <a:endParaRPr lang="zh-TW" altLang="en-US" dirty="0"/>
          </a:p>
        </p:txBody>
      </p:sp>
      <p:sp>
        <p:nvSpPr>
          <p:cNvPr id="6" name="內容版面配置區 5">
            <a:extLst>
              <a:ext uri="{FF2B5EF4-FFF2-40B4-BE49-F238E27FC236}">
                <a16:creationId xmlns:a16="http://schemas.microsoft.com/office/drawing/2014/main" id="{EFEB2C1E-7634-4719-9074-7375804612D5}"/>
              </a:ext>
            </a:extLst>
          </p:cNvPr>
          <p:cNvSpPr>
            <a:spLocks noGrp="1"/>
          </p:cNvSpPr>
          <p:nvPr>
            <p:ph idx="1"/>
          </p:nvPr>
        </p:nvSpPr>
        <p:spPr/>
        <p:txBody>
          <a:bodyPr/>
          <a:lstStyle/>
          <a:p>
            <a:r>
              <a:rPr lang="zh-TW" altLang="en-US" dirty="0"/>
              <a:t>希望有一個可量化的參考指標反應模型的可解釋的程度，</a:t>
            </a:r>
            <a:r>
              <a:rPr lang="zh-TW" altLang="en-US" sz="2800" dirty="0"/>
              <a:t>評估模型產生的解釋性圖片是否可以協助我們推論出模型可能是根據哪一部分和甚麼理由來預測出輸入的類別</a:t>
            </a:r>
            <a:endParaRPr lang="en-US" altLang="zh-TW" sz="2800" dirty="0"/>
          </a:p>
          <a:p>
            <a:endParaRPr lang="en-US" altLang="zh-TW" dirty="0"/>
          </a:p>
          <a:p>
            <a:r>
              <a:rPr lang="zh-TW" altLang="en-US" dirty="0"/>
              <a:t>目的</a:t>
            </a:r>
            <a:r>
              <a:rPr lang="en-US" altLang="zh-TW" dirty="0"/>
              <a:t>:“</a:t>
            </a:r>
            <a:r>
              <a:rPr lang="zh-TW" altLang="en-US" dirty="0"/>
              <a:t>看起來的感覺</a:t>
            </a:r>
            <a:r>
              <a:rPr lang="en-US" altLang="zh-TW" dirty="0"/>
              <a:t>”</a:t>
            </a:r>
            <a:r>
              <a:rPr lang="zh-TW" altLang="en-US" dirty="0"/>
              <a:t>→ </a:t>
            </a:r>
            <a:r>
              <a:rPr lang="en-US" altLang="zh-TW" dirty="0"/>
              <a:t>“</a:t>
            </a:r>
            <a:r>
              <a:rPr lang="zh-TW" altLang="en-US" dirty="0"/>
              <a:t>數字</a:t>
            </a:r>
            <a:r>
              <a:rPr lang="en-US" altLang="zh-TW" dirty="0"/>
              <a:t>”</a:t>
            </a:r>
            <a:endParaRPr lang="zh-TW" altLang="en-US" dirty="0"/>
          </a:p>
        </p:txBody>
      </p:sp>
      <p:sp>
        <p:nvSpPr>
          <p:cNvPr id="4" name="投影片編號版面配置區 3">
            <a:extLst>
              <a:ext uri="{FF2B5EF4-FFF2-40B4-BE49-F238E27FC236}">
                <a16:creationId xmlns:a16="http://schemas.microsoft.com/office/drawing/2014/main" id="{C691EAFC-6647-4603-9B08-8EF87F7EA68E}"/>
              </a:ext>
            </a:extLst>
          </p:cNvPr>
          <p:cNvSpPr>
            <a:spLocks noGrp="1"/>
          </p:cNvSpPr>
          <p:nvPr>
            <p:ph type="sldNum" sz="quarter" idx="12"/>
          </p:nvPr>
        </p:nvSpPr>
        <p:spPr/>
        <p:txBody>
          <a:bodyPr/>
          <a:lstStyle/>
          <a:p>
            <a:fld id="{D60ECA09-1BC6-435C-886F-70D201C1A253}" type="slidenum">
              <a:rPr lang="zh-TW" altLang="en-US" smtClean="0"/>
              <a:t>29</a:t>
            </a:fld>
            <a:endParaRPr lang="zh-TW" altLang="en-US"/>
          </a:p>
        </p:txBody>
      </p:sp>
    </p:spTree>
    <p:extLst>
      <p:ext uri="{BB962C8B-B14F-4D97-AF65-F5344CB8AC3E}">
        <p14:creationId xmlns:p14="http://schemas.microsoft.com/office/powerpoint/2010/main" val="19469083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4778DD0-44A1-4730-998A-B6C27742C1C9}"/>
              </a:ext>
            </a:extLst>
          </p:cNvPr>
          <p:cNvSpPr>
            <a:spLocks noGrp="1"/>
          </p:cNvSpPr>
          <p:nvPr>
            <p:ph type="title"/>
          </p:nvPr>
        </p:nvSpPr>
        <p:spPr/>
        <p:txBody>
          <a:bodyPr/>
          <a:lstStyle/>
          <a:p>
            <a:r>
              <a:rPr lang="zh-TW" altLang="en-US" dirty="0"/>
              <a:t>舊的模型架構</a:t>
            </a:r>
          </a:p>
        </p:txBody>
      </p:sp>
      <p:pic>
        <p:nvPicPr>
          <p:cNvPr id="4" name="內容版面配置區 3">
            <a:extLst>
              <a:ext uri="{FF2B5EF4-FFF2-40B4-BE49-F238E27FC236}">
                <a16:creationId xmlns:a16="http://schemas.microsoft.com/office/drawing/2014/main" id="{6A6B16D3-9225-44D5-A3F2-F384C2EAECF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441798" y="2180433"/>
            <a:ext cx="9144441" cy="3591271"/>
          </a:xfrm>
          <a:prstGeom prst="rect">
            <a:avLst/>
          </a:prstGeom>
        </p:spPr>
      </p:pic>
      <p:sp>
        <p:nvSpPr>
          <p:cNvPr id="5" name="投影片編號版面配置區 4">
            <a:extLst>
              <a:ext uri="{FF2B5EF4-FFF2-40B4-BE49-F238E27FC236}">
                <a16:creationId xmlns:a16="http://schemas.microsoft.com/office/drawing/2014/main" id="{8B1D65A9-9EF3-4E44-82A2-EF663D96BAE9}"/>
              </a:ext>
            </a:extLst>
          </p:cNvPr>
          <p:cNvSpPr>
            <a:spLocks noGrp="1"/>
          </p:cNvSpPr>
          <p:nvPr>
            <p:ph type="sldNum" sz="quarter" idx="12"/>
          </p:nvPr>
        </p:nvSpPr>
        <p:spPr/>
        <p:txBody>
          <a:bodyPr/>
          <a:lstStyle/>
          <a:p>
            <a:fld id="{D60ECA09-1BC6-435C-886F-70D201C1A253}" type="slidenum">
              <a:rPr lang="zh-TW" altLang="en-US" smtClean="0"/>
              <a:t>3</a:t>
            </a:fld>
            <a:endParaRPr lang="zh-TW" altLang="en-US"/>
          </a:p>
        </p:txBody>
      </p:sp>
    </p:spTree>
    <p:extLst>
      <p:ext uri="{BB962C8B-B14F-4D97-AF65-F5344CB8AC3E}">
        <p14:creationId xmlns:p14="http://schemas.microsoft.com/office/powerpoint/2010/main" val="3966535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F041DD74-D2C0-449E-AA63-D30C01378E20}"/>
              </a:ext>
            </a:extLst>
          </p:cNvPr>
          <p:cNvSpPr>
            <a:spLocks noGrp="1"/>
          </p:cNvSpPr>
          <p:nvPr>
            <p:ph type="title"/>
          </p:nvPr>
        </p:nvSpPr>
        <p:spPr/>
        <p:txBody>
          <a:bodyPr/>
          <a:lstStyle/>
          <a:p>
            <a:r>
              <a:rPr kumimoji="0" lang="zh-TW" altLang="en-US" sz="4400" b="0" i="0" u="none" strike="noStrike" kern="1200" cap="none" spc="0" normalizeH="0" baseline="0" noProof="0" dirty="0">
                <a:ln>
                  <a:noFill/>
                </a:ln>
                <a:solidFill>
                  <a:prstClr val="black"/>
                </a:solidFill>
                <a:effectLst/>
                <a:uLnTx/>
                <a:uFillTx/>
              </a:rPr>
              <a:t>新增推論方法</a:t>
            </a:r>
            <a:r>
              <a:rPr kumimoji="0" lang="en-US" altLang="zh-TW" sz="4400" b="0" i="0" u="none" strike="noStrike" kern="1200" cap="none" spc="0" normalizeH="0" baseline="0" noProof="0" dirty="0">
                <a:ln>
                  <a:noFill/>
                </a:ln>
                <a:solidFill>
                  <a:prstClr val="black"/>
                </a:solidFill>
                <a:effectLst/>
                <a:uLnTx/>
                <a:uFillTx/>
              </a:rPr>
              <a:t>—</a:t>
            </a:r>
            <a:r>
              <a:rPr kumimoji="0" lang="zh-TW" altLang="en-US" sz="4400" b="0" i="0" u="none" strike="noStrike" kern="1200" cap="none" spc="0" normalizeH="0" baseline="0" noProof="0" dirty="0">
                <a:ln>
                  <a:noFill/>
                </a:ln>
                <a:solidFill>
                  <a:prstClr val="black"/>
                </a:solidFill>
                <a:effectLst/>
                <a:uLnTx/>
                <a:uFillTx/>
              </a:rPr>
              <a:t> </a:t>
            </a:r>
            <a:r>
              <a:rPr lang="zh-TW" altLang="en-US" dirty="0">
                <a:solidFill>
                  <a:prstClr val="black"/>
                </a:solidFill>
              </a:rPr>
              <a:t>想法</a:t>
            </a:r>
            <a:endParaRPr lang="zh-TW" altLang="en-US" dirty="0"/>
          </a:p>
        </p:txBody>
      </p:sp>
      <p:sp>
        <p:nvSpPr>
          <p:cNvPr id="6" name="內容版面配置區 5">
            <a:extLst>
              <a:ext uri="{FF2B5EF4-FFF2-40B4-BE49-F238E27FC236}">
                <a16:creationId xmlns:a16="http://schemas.microsoft.com/office/drawing/2014/main" id="{EFEB2C1E-7634-4719-9074-7375804612D5}"/>
              </a:ext>
            </a:extLst>
          </p:cNvPr>
          <p:cNvSpPr>
            <a:spLocks noGrp="1"/>
          </p:cNvSpPr>
          <p:nvPr>
            <p:ph idx="1"/>
          </p:nvPr>
        </p:nvSpPr>
        <p:spPr>
          <a:xfrm>
            <a:off x="365760" y="1469135"/>
            <a:ext cx="11509248" cy="5303731"/>
          </a:xfrm>
        </p:spPr>
        <p:txBody>
          <a:bodyPr>
            <a:normAutofit/>
          </a:bodyPr>
          <a:lstStyle/>
          <a:p>
            <a:pPr>
              <a:lnSpc>
                <a:spcPct val="170000"/>
              </a:lnSpc>
            </a:pPr>
            <a:r>
              <a:rPr lang="zh-TW" altLang="en-US" sz="1400" dirty="0"/>
              <a:t>這個推論方法的核心想法是模擬人在看到</a:t>
            </a:r>
            <a:r>
              <a:rPr lang="en-US" altLang="zh-TW" sz="1400" dirty="0"/>
              <a:t>RM</a:t>
            </a:r>
            <a:r>
              <a:rPr lang="zh-TW" altLang="en-US" sz="1400" dirty="0"/>
              <a:t>、</a:t>
            </a:r>
            <a:r>
              <a:rPr lang="en-US" altLang="zh-TW" sz="1400" dirty="0"/>
              <a:t>RM-CI</a:t>
            </a:r>
            <a:r>
              <a:rPr lang="zh-TW" altLang="en-US" sz="1400" dirty="0"/>
              <a:t>和輸入圖片時會如何去理解模型可能是根據哪一部分和甚麼理由來預測出輸入的類別，來去判斷解釋性圖片是否可以協助我們推論出模型的判斷依據，範例如下</a:t>
            </a:r>
            <a:r>
              <a:rPr lang="en-US" altLang="zh-TW" sz="1400" dirty="0"/>
              <a:t>:</a:t>
            </a:r>
          </a:p>
          <a:p>
            <a:pPr marL="342900" indent="-342900">
              <a:lnSpc>
                <a:spcPct val="170000"/>
              </a:lnSpc>
              <a:buFont typeface="+mj-lt"/>
              <a:buAutoNum type="arabicPeriod"/>
            </a:pPr>
            <a:r>
              <a:rPr lang="zh-TW" altLang="en-US" sz="1400" dirty="0"/>
              <a:t>我們輸入一張圖片進入模型，取出每層的</a:t>
            </a:r>
            <a:r>
              <a:rPr lang="en-US" altLang="zh-TW" sz="1400" dirty="0"/>
              <a:t>RM</a:t>
            </a:r>
            <a:r>
              <a:rPr lang="zh-TW" altLang="en-US" sz="1400" dirty="0"/>
              <a:t>和</a:t>
            </a:r>
            <a:r>
              <a:rPr lang="en-US" altLang="zh-TW" sz="1400" dirty="0"/>
              <a:t>RM-CI</a:t>
            </a:r>
            <a:r>
              <a:rPr lang="zh-TW" altLang="en-US" sz="1400" dirty="0"/>
              <a:t>，以一張</a:t>
            </a:r>
            <a:r>
              <a:rPr lang="en-US" altLang="zh-TW" sz="1400" dirty="0"/>
              <a:t>label</a:t>
            </a:r>
            <a:r>
              <a:rPr lang="zh-TW" altLang="en-US" sz="1400" dirty="0"/>
              <a:t>為</a:t>
            </a:r>
            <a:r>
              <a:rPr lang="en-US" altLang="zh-TW" sz="1400" dirty="0" err="1"/>
              <a:t>circle_blue</a:t>
            </a:r>
            <a:r>
              <a:rPr lang="zh-TW" altLang="en-US" sz="1400" dirty="0"/>
              <a:t>並且</a:t>
            </a:r>
            <a:r>
              <a:rPr lang="en-US" altLang="zh-TW" sz="1400" dirty="0"/>
              <a:t>predict label</a:t>
            </a:r>
            <a:r>
              <a:rPr lang="zh-TW" altLang="en-US" sz="1400" dirty="0"/>
              <a:t>也是 </a:t>
            </a:r>
            <a:r>
              <a:rPr lang="en-US" altLang="zh-TW" sz="1400" dirty="0" err="1"/>
              <a:t>circle_blue</a:t>
            </a:r>
            <a:r>
              <a:rPr lang="zh-TW" altLang="en-US" sz="1400" dirty="0"/>
              <a:t>的圖片為例</a:t>
            </a:r>
            <a:endParaRPr lang="en-US" altLang="zh-TW" sz="1400" dirty="0"/>
          </a:p>
          <a:p>
            <a:pPr marL="0" indent="0">
              <a:lnSpc>
                <a:spcPct val="170000"/>
              </a:lnSpc>
              <a:buNone/>
            </a:pPr>
            <a:endParaRPr lang="en-US" altLang="zh-TW" sz="1400" dirty="0"/>
          </a:p>
          <a:p>
            <a:pPr marL="0" indent="0">
              <a:lnSpc>
                <a:spcPct val="170000"/>
              </a:lnSpc>
              <a:buNone/>
            </a:pPr>
            <a:endParaRPr lang="en-US" altLang="zh-TW" sz="1400" dirty="0"/>
          </a:p>
          <a:p>
            <a:pPr marL="342900" indent="-342900">
              <a:lnSpc>
                <a:spcPct val="170000"/>
              </a:lnSpc>
              <a:buFont typeface="+mj-lt"/>
              <a:buAutoNum type="arabicPeriod"/>
            </a:pPr>
            <a:endParaRPr lang="en-US" altLang="zh-TW" sz="1400" dirty="0"/>
          </a:p>
          <a:p>
            <a:pPr marL="342900" indent="-342900">
              <a:lnSpc>
                <a:spcPct val="170000"/>
              </a:lnSpc>
              <a:buFont typeface="+mj-lt"/>
              <a:buAutoNum type="arabicPeriod"/>
            </a:pPr>
            <a:r>
              <a:rPr lang="zh-TW" altLang="en-US" sz="1400" dirty="0"/>
              <a:t>將每層的</a:t>
            </a:r>
            <a:r>
              <a:rPr lang="en-US" altLang="zh-TW" sz="1400" dirty="0"/>
              <a:t>RM</a:t>
            </a:r>
            <a:r>
              <a:rPr lang="zh-TW" altLang="en-US" sz="1400" dirty="0"/>
              <a:t>和</a:t>
            </a:r>
            <a:r>
              <a:rPr lang="en-US" altLang="zh-TW" sz="1400" dirty="0"/>
              <a:t>RM-CI</a:t>
            </a:r>
            <a:r>
              <a:rPr lang="zh-TW" altLang="en-US" sz="1400" dirty="0"/>
              <a:t>單獨取出並將輸入圖片分割成與</a:t>
            </a:r>
            <a:r>
              <a:rPr lang="en-US" altLang="zh-TW" sz="1400" dirty="0"/>
              <a:t>RM-CI</a:t>
            </a:r>
            <a:r>
              <a:rPr lang="zh-TW" altLang="en-US" sz="1400" dirty="0"/>
              <a:t>相同大小，以</a:t>
            </a:r>
            <a:r>
              <a:rPr lang="en-US" altLang="zh-TW" sz="1400" dirty="0"/>
              <a:t>Conv2</a:t>
            </a:r>
            <a:r>
              <a:rPr lang="zh-TW" altLang="en-US" sz="1400" dirty="0"/>
              <a:t>為例</a:t>
            </a:r>
            <a:endParaRPr lang="en-US" altLang="zh-TW" sz="1400" dirty="0"/>
          </a:p>
          <a:p>
            <a:pPr marL="342900" indent="-342900">
              <a:lnSpc>
                <a:spcPct val="170000"/>
              </a:lnSpc>
              <a:buFont typeface="+mj-lt"/>
              <a:buAutoNum type="arabicPeriod"/>
            </a:pPr>
            <a:endParaRPr lang="en-US" altLang="zh-TW" sz="1400" dirty="0"/>
          </a:p>
          <a:p>
            <a:pPr marL="342900" indent="-342900">
              <a:lnSpc>
                <a:spcPct val="170000"/>
              </a:lnSpc>
              <a:buFont typeface="+mj-lt"/>
              <a:buAutoNum type="arabicPeriod"/>
            </a:pPr>
            <a:endParaRPr lang="en-US" altLang="zh-TW" sz="1400" dirty="0"/>
          </a:p>
          <a:p>
            <a:pPr marL="342900" indent="-342900">
              <a:lnSpc>
                <a:spcPct val="170000"/>
              </a:lnSpc>
              <a:buFont typeface="+mj-lt"/>
              <a:buAutoNum type="arabicPeriod"/>
            </a:pPr>
            <a:r>
              <a:rPr lang="zh-TW" altLang="en-US" sz="1400" dirty="0"/>
              <a:t>我們從每層的</a:t>
            </a:r>
            <a:r>
              <a:rPr lang="en-US" altLang="zh-TW" sz="1400" dirty="0"/>
              <a:t>RM</a:t>
            </a:r>
            <a:r>
              <a:rPr lang="zh-TW" altLang="en-US" sz="1400" dirty="0"/>
              <a:t>、</a:t>
            </a:r>
            <a:r>
              <a:rPr lang="en-US" altLang="zh-TW" sz="1400" dirty="0"/>
              <a:t>RM-CI</a:t>
            </a:r>
            <a:r>
              <a:rPr lang="zh-TW" altLang="en-US" sz="1400" dirty="0"/>
              <a:t>和</a:t>
            </a:r>
            <a:r>
              <a:rPr lang="en-US" altLang="zh-TW" sz="1400" dirty="0" err="1"/>
              <a:t>input_split</a:t>
            </a:r>
            <a:r>
              <a:rPr lang="zh-TW" altLang="en-US" sz="1400" dirty="0"/>
              <a:t>來推論模型可能的判斷依據，舉例來說</a:t>
            </a:r>
            <a:r>
              <a:rPr lang="en-US" altLang="zh-TW" sz="1400" dirty="0"/>
              <a:t>:</a:t>
            </a:r>
          </a:p>
          <a:p>
            <a:pPr marL="0" indent="0">
              <a:lnSpc>
                <a:spcPct val="170000"/>
              </a:lnSpc>
              <a:buNone/>
            </a:pPr>
            <a:r>
              <a:rPr lang="en-US" altLang="zh-TW" sz="1400" dirty="0"/>
              <a:t>“</a:t>
            </a:r>
            <a:r>
              <a:rPr lang="zh-TW" altLang="en-US" sz="1400" dirty="0"/>
              <a:t>我認為模型是由於</a:t>
            </a:r>
            <a:r>
              <a:rPr lang="en-US" altLang="zh-TW" sz="1400" dirty="0"/>
              <a:t>Conv2</a:t>
            </a:r>
            <a:r>
              <a:rPr lang="zh-TW" altLang="en-US" sz="1400" dirty="0"/>
              <a:t>層中某個對於藍色圓形的左下角有特別大的反應</a:t>
            </a:r>
            <a:r>
              <a:rPr lang="en-US" altLang="zh-TW" sz="1400" dirty="0"/>
              <a:t>FM</a:t>
            </a:r>
            <a:r>
              <a:rPr lang="zh-TW" altLang="en-US" sz="1400" dirty="0"/>
              <a:t>有強烈反應才判斷輸入圖形的類別是</a:t>
            </a:r>
            <a:r>
              <a:rPr lang="en-US" altLang="zh-TW" sz="1400" dirty="0" err="1"/>
              <a:t>circle_blue</a:t>
            </a:r>
            <a:r>
              <a:rPr lang="en-US" altLang="zh-TW" sz="1400" dirty="0"/>
              <a:t>”</a:t>
            </a:r>
          </a:p>
        </p:txBody>
      </p:sp>
      <p:sp>
        <p:nvSpPr>
          <p:cNvPr id="4" name="投影片編號版面配置區 3">
            <a:extLst>
              <a:ext uri="{FF2B5EF4-FFF2-40B4-BE49-F238E27FC236}">
                <a16:creationId xmlns:a16="http://schemas.microsoft.com/office/drawing/2014/main" id="{C691EAFC-6647-4603-9B08-8EF87F7EA68E}"/>
              </a:ext>
            </a:extLst>
          </p:cNvPr>
          <p:cNvSpPr>
            <a:spLocks noGrp="1"/>
          </p:cNvSpPr>
          <p:nvPr>
            <p:ph type="sldNum" sz="quarter" idx="12"/>
          </p:nvPr>
        </p:nvSpPr>
        <p:spPr/>
        <p:txBody>
          <a:bodyPr/>
          <a:lstStyle/>
          <a:p>
            <a:fld id="{D60ECA09-1BC6-435C-886F-70D201C1A253}" type="slidenum">
              <a:rPr lang="zh-TW" altLang="en-US" smtClean="0"/>
              <a:t>30</a:t>
            </a:fld>
            <a:endParaRPr lang="zh-TW" altLang="en-US"/>
          </a:p>
        </p:txBody>
      </p:sp>
      <p:pic>
        <p:nvPicPr>
          <p:cNvPr id="13" name="圖片 12">
            <a:extLst>
              <a:ext uri="{FF2B5EF4-FFF2-40B4-BE49-F238E27FC236}">
                <a16:creationId xmlns:a16="http://schemas.microsoft.com/office/drawing/2014/main" id="{4778754B-84CE-4CA2-80DB-FF3215D784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8629" y="2725972"/>
            <a:ext cx="2982835" cy="1677845"/>
          </a:xfrm>
          <a:prstGeom prst="rect">
            <a:avLst/>
          </a:prstGeom>
        </p:spPr>
      </p:pic>
      <p:pic>
        <p:nvPicPr>
          <p:cNvPr id="14" name="圖片 13">
            <a:extLst>
              <a:ext uri="{FF2B5EF4-FFF2-40B4-BE49-F238E27FC236}">
                <a16:creationId xmlns:a16="http://schemas.microsoft.com/office/drawing/2014/main" id="{39AE35B9-25F8-4E7F-88BC-655B9FB2DB76}"/>
              </a:ext>
            </a:extLst>
          </p:cNvPr>
          <p:cNvPicPr>
            <a:picLocks noChangeAspect="1"/>
          </p:cNvPicPr>
          <p:nvPr/>
        </p:nvPicPr>
        <p:blipFill>
          <a:blip r:embed="rId3"/>
          <a:stretch>
            <a:fillRect/>
          </a:stretch>
        </p:blipFill>
        <p:spPr>
          <a:xfrm>
            <a:off x="1305386" y="4719551"/>
            <a:ext cx="788276" cy="788276"/>
          </a:xfrm>
          <a:prstGeom prst="rect">
            <a:avLst/>
          </a:prstGeom>
        </p:spPr>
      </p:pic>
      <p:pic>
        <p:nvPicPr>
          <p:cNvPr id="15" name="圖片 14">
            <a:extLst>
              <a:ext uri="{FF2B5EF4-FFF2-40B4-BE49-F238E27FC236}">
                <a16:creationId xmlns:a16="http://schemas.microsoft.com/office/drawing/2014/main" id="{6609A9EB-B865-40DD-B68B-3288C8A87F36}"/>
              </a:ext>
            </a:extLst>
          </p:cNvPr>
          <p:cNvPicPr>
            <a:picLocks noChangeAspect="1"/>
          </p:cNvPicPr>
          <p:nvPr/>
        </p:nvPicPr>
        <p:blipFill>
          <a:blip r:embed="rId4"/>
          <a:stretch>
            <a:fillRect/>
          </a:stretch>
        </p:blipFill>
        <p:spPr>
          <a:xfrm>
            <a:off x="2682240" y="4719551"/>
            <a:ext cx="788276" cy="788276"/>
          </a:xfrm>
          <a:prstGeom prst="rect">
            <a:avLst/>
          </a:prstGeom>
        </p:spPr>
      </p:pic>
      <p:pic>
        <p:nvPicPr>
          <p:cNvPr id="16" name="圖片 15">
            <a:extLst>
              <a:ext uri="{FF2B5EF4-FFF2-40B4-BE49-F238E27FC236}">
                <a16:creationId xmlns:a16="http://schemas.microsoft.com/office/drawing/2014/main" id="{7D453B1F-3C61-4E66-9AC8-F62FB3C4FEC6}"/>
              </a:ext>
            </a:extLst>
          </p:cNvPr>
          <p:cNvPicPr>
            <a:picLocks noChangeAspect="1"/>
          </p:cNvPicPr>
          <p:nvPr/>
        </p:nvPicPr>
        <p:blipFill>
          <a:blip r:embed="rId5"/>
          <a:stretch>
            <a:fillRect/>
          </a:stretch>
        </p:blipFill>
        <p:spPr>
          <a:xfrm>
            <a:off x="4059094" y="4719551"/>
            <a:ext cx="788276" cy="788276"/>
          </a:xfrm>
          <a:prstGeom prst="rect">
            <a:avLst/>
          </a:prstGeom>
        </p:spPr>
      </p:pic>
      <p:sp>
        <p:nvSpPr>
          <p:cNvPr id="17" name="文字方塊 16">
            <a:extLst>
              <a:ext uri="{FF2B5EF4-FFF2-40B4-BE49-F238E27FC236}">
                <a16:creationId xmlns:a16="http://schemas.microsoft.com/office/drawing/2014/main" id="{57AF6EE8-1FC7-41AD-8A91-03E9986DD3D7}"/>
              </a:ext>
            </a:extLst>
          </p:cNvPr>
          <p:cNvSpPr txBox="1"/>
          <p:nvPr/>
        </p:nvSpPr>
        <p:spPr>
          <a:xfrm>
            <a:off x="1305386" y="5491417"/>
            <a:ext cx="838649" cy="261610"/>
          </a:xfrm>
          <a:prstGeom prst="rect">
            <a:avLst/>
          </a:prstGeom>
          <a:noFill/>
        </p:spPr>
        <p:txBody>
          <a:bodyPr wrap="square" rtlCol="0">
            <a:spAutoFit/>
          </a:bodyPr>
          <a:lstStyle/>
          <a:p>
            <a:r>
              <a:rPr lang="en-US" altLang="zh-TW" sz="1100" dirty="0" err="1"/>
              <a:t>Input_split</a:t>
            </a:r>
            <a:endParaRPr lang="zh-TW" altLang="en-US" sz="1100" dirty="0"/>
          </a:p>
        </p:txBody>
      </p:sp>
      <p:sp>
        <p:nvSpPr>
          <p:cNvPr id="19" name="文字方塊 18">
            <a:extLst>
              <a:ext uri="{FF2B5EF4-FFF2-40B4-BE49-F238E27FC236}">
                <a16:creationId xmlns:a16="http://schemas.microsoft.com/office/drawing/2014/main" id="{C0101267-EDE9-4B0C-9962-9E3A99FAA2E6}"/>
              </a:ext>
            </a:extLst>
          </p:cNvPr>
          <p:cNvSpPr txBox="1"/>
          <p:nvPr/>
        </p:nvSpPr>
        <p:spPr>
          <a:xfrm>
            <a:off x="2907142" y="5507827"/>
            <a:ext cx="388845" cy="261610"/>
          </a:xfrm>
          <a:prstGeom prst="rect">
            <a:avLst/>
          </a:prstGeom>
          <a:noFill/>
        </p:spPr>
        <p:txBody>
          <a:bodyPr wrap="square" rtlCol="0">
            <a:spAutoFit/>
          </a:bodyPr>
          <a:lstStyle/>
          <a:p>
            <a:r>
              <a:rPr lang="en-US" altLang="zh-TW" sz="1100" dirty="0"/>
              <a:t>RM</a:t>
            </a:r>
            <a:endParaRPr lang="zh-TW" altLang="en-US" sz="1100" dirty="0"/>
          </a:p>
        </p:txBody>
      </p:sp>
      <p:sp>
        <p:nvSpPr>
          <p:cNvPr id="20" name="文字方塊 19">
            <a:extLst>
              <a:ext uri="{FF2B5EF4-FFF2-40B4-BE49-F238E27FC236}">
                <a16:creationId xmlns:a16="http://schemas.microsoft.com/office/drawing/2014/main" id="{EA313EC5-8CA2-4B03-B60B-964FFC926DEF}"/>
              </a:ext>
            </a:extLst>
          </p:cNvPr>
          <p:cNvSpPr txBox="1"/>
          <p:nvPr/>
        </p:nvSpPr>
        <p:spPr>
          <a:xfrm>
            <a:off x="4179814" y="5507827"/>
            <a:ext cx="548133" cy="261610"/>
          </a:xfrm>
          <a:prstGeom prst="rect">
            <a:avLst/>
          </a:prstGeom>
          <a:noFill/>
        </p:spPr>
        <p:txBody>
          <a:bodyPr wrap="square" rtlCol="0">
            <a:spAutoFit/>
          </a:bodyPr>
          <a:lstStyle/>
          <a:p>
            <a:r>
              <a:rPr lang="en-US" altLang="zh-TW" sz="1100" dirty="0"/>
              <a:t>RM-CI</a:t>
            </a:r>
            <a:endParaRPr lang="zh-TW" altLang="en-US" sz="1100" dirty="0"/>
          </a:p>
        </p:txBody>
      </p:sp>
    </p:spTree>
    <p:extLst>
      <p:ext uri="{BB962C8B-B14F-4D97-AF65-F5344CB8AC3E}">
        <p14:creationId xmlns:p14="http://schemas.microsoft.com/office/powerpoint/2010/main" val="37372762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F97F6A5-5B24-41FE-820E-B874EC72AF9F}"/>
              </a:ext>
            </a:extLst>
          </p:cNvPr>
          <p:cNvSpPr>
            <a:spLocks noGrp="1"/>
          </p:cNvSpPr>
          <p:nvPr>
            <p:ph type="title"/>
          </p:nvPr>
        </p:nvSpPr>
        <p:spPr>
          <a:xfrm>
            <a:off x="838200" y="136525"/>
            <a:ext cx="10515600" cy="1325563"/>
          </a:xfrm>
        </p:spPr>
        <p:txBody>
          <a:bodyPr/>
          <a:lstStyle/>
          <a:p>
            <a:r>
              <a:rPr kumimoji="0" lang="zh-TW" altLang="en-US" sz="4000" b="0" i="0" u="none" strike="noStrike" kern="1200" cap="none" spc="0" normalizeH="0" baseline="0" noProof="0" dirty="0">
                <a:ln>
                  <a:noFill/>
                </a:ln>
                <a:solidFill>
                  <a:prstClr val="black"/>
                </a:solidFill>
                <a:effectLst/>
                <a:uLnTx/>
                <a:uFillTx/>
              </a:rPr>
              <a:t>新增推論方法</a:t>
            </a:r>
            <a:r>
              <a:rPr kumimoji="0" lang="en-US" altLang="zh-TW" sz="4000" b="0" i="0" u="none" strike="noStrike" kern="1200" cap="none" spc="0" normalizeH="0" baseline="0" noProof="0" dirty="0">
                <a:ln>
                  <a:noFill/>
                </a:ln>
                <a:solidFill>
                  <a:prstClr val="black"/>
                </a:solidFill>
                <a:effectLst/>
                <a:uLnTx/>
                <a:uFillTx/>
              </a:rPr>
              <a:t>—</a:t>
            </a:r>
            <a:r>
              <a:rPr kumimoji="0" lang="zh-TW" altLang="en-US" sz="4000" b="0" i="0" u="none" strike="noStrike" kern="1200" cap="none" spc="0" normalizeH="0" baseline="0" noProof="0" dirty="0">
                <a:ln>
                  <a:noFill/>
                </a:ln>
                <a:solidFill>
                  <a:prstClr val="black"/>
                </a:solidFill>
                <a:effectLst/>
                <a:uLnTx/>
                <a:uFillTx/>
              </a:rPr>
              <a:t> 具體步驟</a:t>
            </a:r>
            <a:endParaRPr lang="zh-TW" altLang="en-US" dirty="0"/>
          </a:p>
        </p:txBody>
      </p:sp>
      <p:sp>
        <p:nvSpPr>
          <p:cNvPr id="3" name="內容版面配置區 2">
            <a:extLst>
              <a:ext uri="{FF2B5EF4-FFF2-40B4-BE49-F238E27FC236}">
                <a16:creationId xmlns:a16="http://schemas.microsoft.com/office/drawing/2014/main" id="{B0E54885-9F46-419F-97A1-8AE39F94ED74}"/>
              </a:ext>
            </a:extLst>
          </p:cNvPr>
          <p:cNvSpPr>
            <a:spLocks noGrp="1"/>
          </p:cNvSpPr>
          <p:nvPr>
            <p:ph idx="1"/>
          </p:nvPr>
        </p:nvSpPr>
        <p:spPr>
          <a:xfrm>
            <a:off x="838200" y="1176528"/>
            <a:ext cx="11134344" cy="5544947"/>
          </a:xfrm>
        </p:spPr>
        <p:txBody>
          <a:bodyPr>
            <a:normAutofit/>
          </a:bodyPr>
          <a:lstStyle/>
          <a:p>
            <a:pPr marL="514350" indent="-514350">
              <a:buFont typeface="+mj-lt"/>
              <a:buAutoNum type="arabicPeriod"/>
            </a:pPr>
            <a:r>
              <a:rPr lang="zh-TW" altLang="en-US" sz="2200" dirty="0"/>
              <a:t>取得輸入圖片的每層的</a:t>
            </a:r>
            <a:r>
              <a:rPr lang="en-US" altLang="zh-TW" sz="2200" dirty="0"/>
              <a:t>RM-CI</a:t>
            </a:r>
          </a:p>
          <a:p>
            <a:pPr marL="514350" indent="-514350">
              <a:buFont typeface="+mj-lt"/>
              <a:buAutoNum type="arabicPeriod"/>
            </a:pPr>
            <a:r>
              <a:rPr lang="zh-TW" altLang="en-US" sz="2200" dirty="0"/>
              <a:t>將</a:t>
            </a:r>
            <a:r>
              <a:rPr lang="en-US" altLang="zh-TW" sz="2200" dirty="0"/>
              <a:t>input</a:t>
            </a:r>
            <a:r>
              <a:rPr lang="zh-TW" altLang="en-US" sz="2200" dirty="0"/>
              <a:t>圖形分割成與</a:t>
            </a:r>
            <a:r>
              <a:rPr lang="en-US" altLang="zh-TW" sz="2200" dirty="0"/>
              <a:t>RM-CI</a:t>
            </a:r>
            <a:r>
              <a:rPr lang="zh-TW" altLang="en-US" sz="2200" dirty="0"/>
              <a:t>相同的形狀，舉例來說</a:t>
            </a:r>
            <a:r>
              <a:rPr lang="en-US" altLang="zh-TW" sz="2200" dirty="0"/>
              <a:t>Conv2</a:t>
            </a:r>
            <a:r>
              <a:rPr lang="zh-TW" altLang="en-US" sz="2200" dirty="0"/>
              <a:t> </a:t>
            </a:r>
            <a:r>
              <a:rPr lang="en-US" altLang="zh-TW" sz="2200" dirty="0"/>
              <a:t>layer</a:t>
            </a:r>
            <a:r>
              <a:rPr lang="zh-TW" altLang="en-US" sz="2200" dirty="0"/>
              <a:t>的</a:t>
            </a:r>
            <a:r>
              <a:rPr lang="en-US" altLang="zh-TW" sz="2200" dirty="0"/>
              <a:t>RM-CI</a:t>
            </a:r>
            <a:r>
              <a:rPr lang="zh-TW" altLang="en-US" sz="2200" dirty="0"/>
              <a:t>大小為</a:t>
            </a:r>
            <a:r>
              <a:rPr lang="en-US" altLang="zh-TW" sz="2200" dirty="0"/>
              <a:t>2</a:t>
            </a:r>
            <a:r>
              <a:rPr lang="zh-TW" altLang="en-US" sz="2200" dirty="0"/>
              <a:t> * </a:t>
            </a:r>
            <a:r>
              <a:rPr lang="en-US" altLang="zh-TW" sz="2200" dirty="0"/>
              <a:t>2</a:t>
            </a:r>
            <a:r>
              <a:rPr lang="zh-TW" altLang="en-US" sz="2200" dirty="0"/>
              <a:t>，</a:t>
            </a:r>
            <a:endParaRPr lang="en-US" altLang="zh-TW" sz="2200" dirty="0"/>
          </a:p>
          <a:p>
            <a:pPr marL="0" indent="0">
              <a:buNone/>
            </a:pPr>
            <a:r>
              <a:rPr lang="zh-TW" altLang="en-US" sz="2200" dirty="0"/>
              <a:t>所以我們將輸入圖片切割成 </a:t>
            </a:r>
            <a:r>
              <a:rPr lang="en-US" altLang="zh-TW" sz="2200" dirty="0"/>
              <a:t>2</a:t>
            </a:r>
            <a:r>
              <a:rPr lang="zh-TW" altLang="en-US" sz="2200" dirty="0"/>
              <a:t> * </a:t>
            </a:r>
            <a:r>
              <a:rPr lang="en-US" altLang="zh-TW" sz="2200" dirty="0"/>
              <a:t>2</a:t>
            </a:r>
          </a:p>
          <a:p>
            <a:pPr marL="0" indent="0">
              <a:buNone/>
            </a:pPr>
            <a:endParaRPr lang="en-US" altLang="zh-TW" sz="2200" dirty="0"/>
          </a:p>
          <a:p>
            <a:pPr marL="0" indent="0">
              <a:lnSpc>
                <a:spcPct val="100000"/>
              </a:lnSpc>
              <a:buNone/>
            </a:pPr>
            <a:endParaRPr lang="en-US" altLang="zh-TW" sz="2200" dirty="0"/>
          </a:p>
          <a:p>
            <a:pPr marL="457200" indent="-457200">
              <a:lnSpc>
                <a:spcPct val="100000"/>
              </a:lnSpc>
              <a:buFont typeface="+mj-lt"/>
              <a:buAutoNum type="arabicPeriod" startAt="3"/>
            </a:pPr>
            <a:r>
              <a:rPr lang="zh-TW" altLang="en-US" sz="2200" dirty="0"/>
              <a:t>計算</a:t>
            </a:r>
            <a:r>
              <a:rPr lang="en-US" altLang="zh-TW" sz="2200" dirty="0"/>
              <a:t>RM-CI </a:t>
            </a:r>
            <a:r>
              <a:rPr lang="zh-TW" altLang="en-US" sz="2200" dirty="0"/>
              <a:t>與 </a:t>
            </a:r>
            <a:r>
              <a:rPr lang="en-US" altLang="zh-TW" sz="2200" dirty="0" err="1"/>
              <a:t>input_split</a:t>
            </a:r>
            <a:r>
              <a:rPr lang="en-US" altLang="zh-TW" sz="2200" dirty="0"/>
              <a:t> </a:t>
            </a:r>
            <a:r>
              <a:rPr lang="zh-TW" altLang="en-US" sz="2200" dirty="0"/>
              <a:t>對應</a:t>
            </a:r>
            <a:r>
              <a:rPr lang="en-US" altLang="zh-TW" sz="2200" dirty="0"/>
              <a:t>block</a:t>
            </a:r>
            <a:r>
              <a:rPr lang="zh-TW" altLang="en-US" sz="2200" dirty="0"/>
              <a:t>的相似度，舉例來說左上角的小圖會跟</a:t>
            </a:r>
            <a:r>
              <a:rPr lang="en-US" altLang="zh-TW" sz="2200" dirty="0"/>
              <a:t>RM-CI</a:t>
            </a:r>
            <a:r>
              <a:rPr lang="zh-TW" altLang="en-US" sz="2200" dirty="0"/>
              <a:t>的</a:t>
            </a:r>
            <a:r>
              <a:rPr lang="en-US" altLang="zh-TW" sz="2200" dirty="0"/>
              <a:t>block </a:t>
            </a:r>
            <a:r>
              <a:rPr lang="zh-TW" altLang="en-US" sz="2200" dirty="0"/>
              <a:t>計算相似度，以此類推總共取得</a:t>
            </a:r>
            <a:r>
              <a:rPr lang="en-US" altLang="zh-TW" sz="2200" dirty="0"/>
              <a:t>4</a:t>
            </a:r>
            <a:r>
              <a:rPr lang="zh-TW" altLang="en-US" sz="2200" dirty="0"/>
              <a:t>個相似度，取相似度最高</a:t>
            </a:r>
            <a:r>
              <a:rPr lang="en-US" altLang="zh-TW" sz="2200" dirty="0"/>
              <a:t>(</a:t>
            </a:r>
            <a:r>
              <a:rPr lang="zh-TW" altLang="en-US" sz="2200" dirty="0"/>
              <a:t>距離最小</a:t>
            </a:r>
            <a:r>
              <a:rPr lang="en-US" altLang="zh-TW" sz="2200" dirty="0"/>
              <a:t>)</a:t>
            </a:r>
            <a:r>
              <a:rPr lang="zh-TW" altLang="en-US" sz="2200" dirty="0"/>
              <a:t>的</a:t>
            </a:r>
            <a:r>
              <a:rPr lang="en-US" altLang="zh-TW" sz="2200" dirty="0"/>
              <a:t>RM-CI Block</a:t>
            </a:r>
            <a:r>
              <a:rPr lang="zh-TW" altLang="en-US" sz="2200" dirty="0"/>
              <a:t>的原始圖片的類別當作這一層的推論類別</a:t>
            </a:r>
            <a:endParaRPr lang="en-US" altLang="zh-TW" sz="2200" dirty="0"/>
          </a:p>
          <a:p>
            <a:pPr marL="457200" indent="-457200">
              <a:lnSpc>
                <a:spcPct val="100000"/>
              </a:lnSpc>
              <a:buFont typeface="+mj-lt"/>
              <a:buAutoNum type="arabicPeriod" startAt="3"/>
            </a:pPr>
            <a:endParaRPr lang="en-US" altLang="zh-TW" sz="2200" dirty="0"/>
          </a:p>
          <a:p>
            <a:pPr marL="457200" indent="-457200">
              <a:lnSpc>
                <a:spcPct val="100000"/>
              </a:lnSpc>
              <a:buFont typeface="+mj-lt"/>
              <a:buAutoNum type="arabicPeriod" startAt="3"/>
            </a:pPr>
            <a:endParaRPr lang="en-US" altLang="zh-TW" sz="2200" dirty="0"/>
          </a:p>
          <a:p>
            <a:pPr marL="457200" indent="-457200">
              <a:lnSpc>
                <a:spcPct val="100000"/>
              </a:lnSpc>
              <a:buFont typeface="+mj-lt"/>
              <a:buAutoNum type="arabicPeriod" startAt="3"/>
            </a:pPr>
            <a:endParaRPr lang="en-US" altLang="zh-TW" sz="2200" dirty="0"/>
          </a:p>
          <a:p>
            <a:pPr marL="457200" indent="-457200">
              <a:lnSpc>
                <a:spcPct val="100000"/>
              </a:lnSpc>
              <a:buFont typeface="+mj-lt"/>
              <a:buAutoNum type="arabicPeriod" startAt="3"/>
            </a:pPr>
            <a:r>
              <a:rPr lang="zh-TW" altLang="en-US" sz="2200" dirty="0"/>
              <a:t>統計每個</a:t>
            </a:r>
            <a:r>
              <a:rPr lang="en-US" altLang="zh-TW" sz="2200" dirty="0"/>
              <a:t>Convolution</a:t>
            </a:r>
            <a:r>
              <a:rPr lang="zh-TW" altLang="en-US" sz="2200" dirty="0"/>
              <a:t>層的推論類別並進行投票，選出票數最多的推論類別作為此</a:t>
            </a:r>
            <a:r>
              <a:rPr lang="en-US" altLang="zh-TW" sz="2200" dirty="0"/>
              <a:t>input</a:t>
            </a:r>
            <a:r>
              <a:rPr lang="zh-TW" altLang="en-US" sz="2200" dirty="0"/>
              <a:t>在該</a:t>
            </a:r>
            <a:r>
              <a:rPr lang="en-US" altLang="zh-TW" sz="2200" dirty="0"/>
              <a:t>model</a:t>
            </a:r>
            <a:r>
              <a:rPr lang="zh-TW" altLang="en-US" sz="2200" dirty="0"/>
              <a:t>所獲得的推論類別</a:t>
            </a:r>
          </a:p>
          <a:p>
            <a:pPr marL="457200" indent="-457200">
              <a:lnSpc>
                <a:spcPct val="100000"/>
              </a:lnSpc>
              <a:buFont typeface="+mj-lt"/>
              <a:buAutoNum type="arabicPeriod" startAt="3"/>
            </a:pPr>
            <a:endParaRPr lang="zh-TW" altLang="en-US" sz="2200" dirty="0"/>
          </a:p>
          <a:p>
            <a:pPr marL="457200" indent="-457200">
              <a:buFont typeface="+mj-lt"/>
              <a:buAutoNum type="arabicPeriod" startAt="3"/>
            </a:pPr>
            <a:endParaRPr lang="en-US" altLang="zh-TW" sz="2200" dirty="0"/>
          </a:p>
        </p:txBody>
      </p:sp>
      <p:pic>
        <p:nvPicPr>
          <p:cNvPr id="30" name="圖片 29">
            <a:extLst>
              <a:ext uri="{FF2B5EF4-FFF2-40B4-BE49-F238E27FC236}">
                <a16:creationId xmlns:a16="http://schemas.microsoft.com/office/drawing/2014/main" id="{D60AB728-A1AB-4BC3-8656-5029596704CA}"/>
              </a:ext>
            </a:extLst>
          </p:cNvPr>
          <p:cNvPicPr>
            <a:picLocks noChangeAspect="1"/>
          </p:cNvPicPr>
          <p:nvPr/>
        </p:nvPicPr>
        <p:blipFill>
          <a:blip r:embed="rId2"/>
          <a:stretch>
            <a:fillRect/>
          </a:stretch>
        </p:blipFill>
        <p:spPr>
          <a:xfrm>
            <a:off x="1524000" y="2502091"/>
            <a:ext cx="721721" cy="721721"/>
          </a:xfrm>
          <a:prstGeom prst="rect">
            <a:avLst/>
          </a:prstGeom>
        </p:spPr>
      </p:pic>
      <p:sp>
        <p:nvSpPr>
          <p:cNvPr id="31" name="文字方塊 30">
            <a:extLst>
              <a:ext uri="{FF2B5EF4-FFF2-40B4-BE49-F238E27FC236}">
                <a16:creationId xmlns:a16="http://schemas.microsoft.com/office/drawing/2014/main" id="{DC55059F-D45A-4A7C-84B9-3BFDB31D0ABB}"/>
              </a:ext>
            </a:extLst>
          </p:cNvPr>
          <p:cNvSpPr txBox="1"/>
          <p:nvPr/>
        </p:nvSpPr>
        <p:spPr>
          <a:xfrm>
            <a:off x="2297809" y="2745304"/>
            <a:ext cx="1757154" cy="307777"/>
          </a:xfrm>
          <a:prstGeom prst="rect">
            <a:avLst/>
          </a:prstGeom>
          <a:noFill/>
        </p:spPr>
        <p:txBody>
          <a:bodyPr wrap="square" rtlCol="0">
            <a:spAutoFit/>
          </a:bodyPr>
          <a:lstStyle/>
          <a:p>
            <a:r>
              <a:rPr lang="en-US" altLang="zh-TW" sz="1400" dirty="0" err="1">
                <a:latin typeface="微軟正黑體" panose="020B0604030504040204" pitchFamily="34" charset="-120"/>
                <a:ea typeface="微軟正黑體" panose="020B0604030504040204" pitchFamily="34" charset="-120"/>
              </a:rPr>
              <a:t>Input_split</a:t>
            </a:r>
            <a:endParaRPr lang="zh-TW" altLang="en-US" sz="1400" dirty="0">
              <a:latin typeface="微軟正黑體" panose="020B0604030504040204" pitchFamily="34" charset="-120"/>
              <a:ea typeface="微軟正黑體" panose="020B0604030504040204" pitchFamily="34" charset="-120"/>
            </a:endParaRPr>
          </a:p>
        </p:txBody>
      </p:sp>
      <p:grpSp>
        <p:nvGrpSpPr>
          <p:cNvPr id="51" name="群組 50">
            <a:extLst>
              <a:ext uri="{FF2B5EF4-FFF2-40B4-BE49-F238E27FC236}">
                <a16:creationId xmlns:a16="http://schemas.microsoft.com/office/drawing/2014/main" id="{5555B92E-8AA1-410F-997C-441DF61002DB}"/>
              </a:ext>
            </a:extLst>
          </p:cNvPr>
          <p:cNvGrpSpPr/>
          <p:nvPr/>
        </p:nvGrpSpPr>
        <p:grpSpPr>
          <a:xfrm>
            <a:off x="1884860" y="4507028"/>
            <a:ext cx="7819635" cy="1311839"/>
            <a:chOff x="1294005" y="5369573"/>
            <a:chExt cx="7819635" cy="1311839"/>
          </a:xfrm>
        </p:grpSpPr>
        <p:pic>
          <p:nvPicPr>
            <p:cNvPr id="34" name="圖片 33">
              <a:extLst>
                <a:ext uri="{FF2B5EF4-FFF2-40B4-BE49-F238E27FC236}">
                  <a16:creationId xmlns:a16="http://schemas.microsoft.com/office/drawing/2014/main" id="{8F3C2A11-7FC0-4892-AEAA-AF63C3D660D0}"/>
                </a:ext>
              </a:extLst>
            </p:cNvPr>
            <p:cNvPicPr>
              <a:picLocks noChangeAspect="1"/>
            </p:cNvPicPr>
            <p:nvPr/>
          </p:nvPicPr>
          <p:blipFill>
            <a:blip r:embed="rId3"/>
            <a:stretch>
              <a:fillRect/>
            </a:stretch>
          </p:blipFill>
          <p:spPr>
            <a:xfrm>
              <a:off x="3980109" y="5492576"/>
              <a:ext cx="928949" cy="928949"/>
            </a:xfrm>
            <a:prstGeom prst="rect">
              <a:avLst/>
            </a:prstGeom>
          </p:spPr>
        </p:pic>
        <p:pic>
          <p:nvPicPr>
            <p:cNvPr id="35" name="圖片 34">
              <a:extLst>
                <a:ext uri="{FF2B5EF4-FFF2-40B4-BE49-F238E27FC236}">
                  <a16:creationId xmlns:a16="http://schemas.microsoft.com/office/drawing/2014/main" id="{7A36CC05-8286-4CBA-BB60-A358E025660C}"/>
                </a:ext>
              </a:extLst>
            </p:cNvPr>
            <p:cNvPicPr>
              <a:picLocks noChangeAspect="1"/>
            </p:cNvPicPr>
            <p:nvPr/>
          </p:nvPicPr>
          <p:blipFill>
            <a:blip r:embed="rId2"/>
            <a:stretch>
              <a:fillRect/>
            </a:stretch>
          </p:blipFill>
          <p:spPr>
            <a:xfrm>
              <a:off x="1294005" y="5492576"/>
              <a:ext cx="928949" cy="928949"/>
            </a:xfrm>
            <a:prstGeom prst="rect">
              <a:avLst/>
            </a:prstGeom>
          </p:spPr>
        </p:pic>
        <p:sp>
          <p:nvSpPr>
            <p:cNvPr id="37" name="文字方塊 36">
              <a:extLst>
                <a:ext uri="{FF2B5EF4-FFF2-40B4-BE49-F238E27FC236}">
                  <a16:creationId xmlns:a16="http://schemas.microsoft.com/office/drawing/2014/main" id="{61F9019D-FB0F-4FA4-81B6-3F31FE570D9D}"/>
                </a:ext>
              </a:extLst>
            </p:cNvPr>
            <p:cNvSpPr txBox="1"/>
            <p:nvPr/>
          </p:nvSpPr>
          <p:spPr>
            <a:xfrm>
              <a:off x="5013224" y="5772384"/>
              <a:ext cx="870257" cy="338554"/>
            </a:xfrm>
            <a:prstGeom prst="rect">
              <a:avLst/>
            </a:prstGeom>
            <a:noFill/>
          </p:spPr>
          <p:txBody>
            <a:bodyPr wrap="square" rtlCol="0">
              <a:spAutoFit/>
            </a:bodyPr>
            <a:lstStyle/>
            <a:p>
              <a:r>
                <a:rPr lang="en-US" altLang="zh-TW" sz="1600" dirty="0">
                  <a:latin typeface="微軟正黑體" panose="020B0604030504040204" pitchFamily="34" charset="-120"/>
                  <a:ea typeface="微軟正黑體" panose="020B0604030504040204" pitchFamily="34" charset="-120"/>
                </a:rPr>
                <a:t>RM-CI</a:t>
              </a:r>
              <a:endParaRPr lang="zh-TW" altLang="en-US" sz="1600" dirty="0">
                <a:latin typeface="微軟正黑體" panose="020B0604030504040204" pitchFamily="34" charset="-120"/>
                <a:ea typeface="微軟正黑體" panose="020B0604030504040204" pitchFamily="34" charset="-120"/>
              </a:endParaRPr>
            </a:p>
          </p:txBody>
        </p:sp>
        <p:cxnSp>
          <p:nvCxnSpPr>
            <p:cNvPr id="38" name="直線單箭頭接點 37">
              <a:extLst>
                <a:ext uri="{FF2B5EF4-FFF2-40B4-BE49-F238E27FC236}">
                  <a16:creationId xmlns:a16="http://schemas.microsoft.com/office/drawing/2014/main" id="{54B63BDE-4030-45DD-840F-1FDA66DB6840}"/>
                </a:ext>
              </a:extLst>
            </p:cNvPr>
            <p:cNvCxnSpPr>
              <a:cxnSpLocks/>
              <a:stCxn id="43" idx="1"/>
              <a:endCxn id="13" idx="3"/>
            </p:cNvCxnSpPr>
            <p:nvPr/>
          </p:nvCxnSpPr>
          <p:spPr>
            <a:xfrm flipH="1">
              <a:off x="1807728" y="6183716"/>
              <a:ext cx="2187884" cy="5801"/>
            </a:xfrm>
            <a:prstGeom prst="straightConnector1">
              <a:avLst/>
            </a:prstGeom>
            <a:ln w="571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9" name="文字方塊 38">
              <a:extLst>
                <a:ext uri="{FF2B5EF4-FFF2-40B4-BE49-F238E27FC236}">
                  <a16:creationId xmlns:a16="http://schemas.microsoft.com/office/drawing/2014/main" id="{B64B12EB-8267-40BA-9495-572722D375DE}"/>
                </a:ext>
              </a:extLst>
            </p:cNvPr>
            <p:cNvSpPr txBox="1"/>
            <p:nvPr/>
          </p:nvSpPr>
          <p:spPr>
            <a:xfrm>
              <a:off x="2155195" y="5531833"/>
              <a:ext cx="1788334" cy="584775"/>
            </a:xfrm>
            <a:prstGeom prst="rect">
              <a:avLst/>
            </a:prstGeom>
            <a:noFill/>
          </p:spPr>
          <p:txBody>
            <a:bodyPr wrap="square" rtlCol="0">
              <a:spAutoFit/>
            </a:bodyPr>
            <a:lstStyle/>
            <a:p>
              <a:pPr algn="ctr"/>
              <a:r>
                <a:rPr lang="zh-TW" altLang="en-US" sz="1600" dirty="0">
                  <a:latin typeface="微軟正黑體" panose="020B0604030504040204" pitchFamily="34" charset="-120"/>
                  <a:ea typeface="微軟正黑體" panose="020B0604030504040204" pitchFamily="34" charset="-120"/>
                </a:rPr>
                <a:t>相似度</a:t>
              </a:r>
              <a:endParaRPr lang="en-US" altLang="zh-TW" sz="1600" dirty="0">
                <a:latin typeface="微軟正黑體" panose="020B0604030504040204" pitchFamily="34" charset="-120"/>
                <a:ea typeface="微軟正黑體" panose="020B0604030504040204" pitchFamily="34" charset="-120"/>
              </a:endParaRPr>
            </a:p>
            <a:p>
              <a:pPr algn="ctr"/>
              <a:r>
                <a:rPr lang="en-US" altLang="zh-TW" sz="1600" dirty="0">
                  <a:latin typeface="微軟正黑體" panose="020B0604030504040204" pitchFamily="34" charset="-120"/>
                  <a:ea typeface="微軟正黑體" panose="020B0604030504040204" pitchFamily="34" charset="-120"/>
                </a:rPr>
                <a:t>(</a:t>
              </a:r>
              <a:r>
                <a:rPr lang="zh-TW" altLang="en-US" sz="1600" dirty="0">
                  <a:latin typeface="微軟正黑體" panose="020B0604030504040204" pitchFamily="34" charset="-120"/>
                  <a:ea typeface="微軟正黑體" panose="020B0604030504040204" pitchFamily="34" charset="-120"/>
                </a:rPr>
                <a:t>計算歐氏距離</a:t>
              </a:r>
              <a:r>
                <a:rPr lang="en-US" altLang="zh-TW" sz="1600" dirty="0">
                  <a:latin typeface="微軟正黑體" panose="020B0604030504040204" pitchFamily="34" charset="-120"/>
                  <a:ea typeface="微軟正黑體" panose="020B0604030504040204" pitchFamily="34" charset="-120"/>
                </a:rPr>
                <a:t>)</a:t>
              </a:r>
              <a:endParaRPr lang="zh-TW" altLang="en-US" sz="1600" dirty="0">
                <a:latin typeface="微軟正黑體" panose="020B0604030504040204" pitchFamily="34" charset="-120"/>
                <a:ea typeface="微軟正黑體" panose="020B0604030504040204" pitchFamily="34" charset="-120"/>
              </a:endParaRPr>
            </a:p>
          </p:txBody>
        </p:sp>
        <p:sp>
          <p:nvSpPr>
            <p:cNvPr id="13" name="矩形 12">
              <a:extLst>
                <a:ext uri="{FF2B5EF4-FFF2-40B4-BE49-F238E27FC236}">
                  <a16:creationId xmlns:a16="http://schemas.microsoft.com/office/drawing/2014/main" id="{BEF1050F-A6F3-41C0-9670-D977B1DB1A2F}"/>
                </a:ext>
              </a:extLst>
            </p:cNvPr>
            <p:cNvSpPr/>
            <p:nvPr/>
          </p:nvSpPr>
          <p:spPr>
            <a:xfrm>
              <a:off x="1343499" y="5964974"/>
              <a:ext cx="464229" cy="4490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3" name="矩形 42">
              <a:extLst>
                <a:ext uri="{FF2B5EF4-FFF2-40B4-BE49-F238E27FC236}">
                  <a16:creationId xmlns:a16="http://schemas.microsoft.com/office/drawing/2014/main" id="{F33B4D4A-022D-4CD9-BA72-8F9CC86C5E5E}"/>
                </a:ext>
              </a:extLst>
            </p:cNvPr>
            <p:cNvSpPr/>
            <p:nvPr/>
          </p:nvSpPr>
          <p:spPr>
            <a:xfrm>
              <a:off x="3995612" y="5959173"/>
              <a:ext cx="464229" cy="4490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4" name="圖片 43">
              <a:extLst>
                <a:ext uri="{FF2B5EF4-FFF2-40B4-BE49-F238E27FC236}">
                  <a16:creationId xmlns:a16="http://schemas.microsoft.com/office/drawing/2014/main" id="{D790FDBA-3E5D-4BDB-B339-70B487C129F1}"/>
                </a:ext>
              </a:extLst>
            </p:cNvPr>
            <p:cNvPicPr>
              <a:picLocks noChangeAspect="1"/>
            </p:cNvPicPr>
            <p:nvPr/>
          </p:nvPicPr>
          <p:blipFill>
            <a:blip r:embed="rId4"/>
            <a:stretch>
              <a:fillRect/>
            </a:stretch>
          </p:blipFill>
          <p:spPr>
            <a:xfrm>
              <a:off x="6442876" y="5369573"/>
              <a:ext cx="1321369" cy="1311839"/>
            </a:xfrm>
            <a:prstGeom prst="rect">
              <a:avLst/>
            </a:prstGeom>
          </p:spPr>
        </p:pic>
        <p:cxnSp>
          <p:nvCxnSpPr>
            <p:cNvPr id="45" name="直線單箭頭接點 44">
              <a:extLst>
                <a:ext uri="{FF2B5EF4-FFF2-40B4-BE49-F238E27FC236}">
                  <a16:creationId xmlns:a16="http://schemas.microsoft.com/office/drawing/2014/main" id="{DF6ADEBF-D39D-49F0-A4EF-1F5106CC8D2E}"/>
                </a:ext>
              </a:extLst>
            </p:cNvPr>
            <p:cNvCxnSpPr>
              <a:cxnSpLocks/>
              <a:stCxn id="43" idx="3"/>
            </p:cNvCxnSpPr>
            <p:nvPr/>
          </p:nvCxnSpPr>
          <p:spPr>
            <a:xfrm flipV="1">
              <a:off x="4459841" y="6080161"/>
              <a:ext cx="1940363" cy="103555"/>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9" name="文字方塊 48">
              <a:extLst>
                <a:ext uri="{FF2B5EF4-FFF2-40B4-BE49-F238E27FC236}">
                  <a16:creationId xmlns:a16="http://schemas.microsoft.com/office/drawing/2014/main" id="{6572C071-85AF-4560-A214-7DD9919A6ECC}"/>
                </a:ext>
              </a:extLst>
            </p:cNvPr>
            <p:cNvSpPr txBox="1"/>
            <p:nvPr/>
          </p:nvSpPr>
          <p:spPr>
            <a:xfrm>
              <a:off x="7721573" y="5702328"/>
              <a:ext cx="1392067" cy="646331"/>
            </a:xfrm>
            <a:prstGeom prst="rect">
              <a:avLst/>
            </a:prstGeom>
            <a:noFill/>
          </p:spPr>
          <p:txBody>
            <a:bodyPr wrap="square" rtlCol="0">
              <a:spAutoFit/>
            </a:bodyPr>
            <a:lstStyle/>
            <a:p>
              <a:pPr algn="ctr"/>
              <a:r>
                <a:rPr lang="en-US" altLang="zh-TW" dirty="0"/>
                <a:t>CI Block</a:t>
              </a:r>
            </a:p>
            <a:p>
              <a:pPr algn="ctr"/>
              <a:r>
                <a:rPr lang="zh-TW" altLang="en-US" dirty="0"/>
                <a:t>原始</a:t>
              </a:r>
              <a:r>
                <a:rPr lang="en-US" altLang="zh-TW" dirty="0"/>
                <a:t>Image</a:t>
              </a:r>
              <a:endParaRPr lang="zh-TW" altLang="en-US" dirty="0"/>
            </a:p>
          </p:txBody>
        </p:sp>
      </p:grpSp>
    </p:spTree>
    <p:extLst>
      <p:ext uri="{BB962C8B-B14F-4D97-AF65-F5344CB8AC3E}">
        <p14:creationId xmlns:p14="http://schemas.microsoft.com/office/powerpoint/2010/main" val="28595024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8B17C3F-F2A6-47F0-A6D9-B8D70BECC1EC}"/>
              </a:ext>
            </a:extLst>
          </p:cNvPr>
          <p:cNvSpPr>
            <a:spLocks noGrp="1"/>
          </p:cNvSpPr>
          <p:nvPr>
            <p:ph type="title"/>
          </p:nvPr>
        </p:nvSpPr>
        <p:spPr>
          <a:xfrm>
            <a:off x="838200" y="149244"/>
            <a:ext cx="10515600" cy="1325563"/>
          </a:xfrm>
        </p:spPr>
        <p:txBody>
          <a:bodyPr>
            <a:normAutofit/>
          </a:bodyPr>
          <a:lstStyle/>
          <a:p>
            <a:r>
              <a:rPr kumimoji="0" lang="zh-TW" altLang="en-US" sz="4000" b="0" i="0" u="none" strike="noStrike" kern="1200" cap="none" spc="0" normalizeH="0" baseline="0" noProof="0" dirty="0">
                <a:ln>
                  <a:noFill/>
                </a:ln>
                <a:solidFill>
                  <a:prstClr val="black"/>
                </a:solidFill>
                <a:effectLst/>
                <a:uLnTx/>
                <a:uFillTx/>
              </a:rPr>
              <a:t>新增推論方法</a:t>
            </a:r>
            <a:r>
              <a:rPr kumimoji="0" lang="en-US" altLang="zh-TW" sz="4000" b="0" i="0" u="none" strike="noStrike" kern="1200" cap="none" spc="0" normalizeH="0" baseline="0" noProof="0" dirty="0">
                <a:ln>
                  <a:noFill/>
                </a:ln>
                <a:solidFill>
                  <a:prstClr val="black"/>
                </a:solidFill>
                <a:effectLst/>
                <a:uLnTx/>
                <a:uFillTx/>
              </a:rPr>
              <a:t>—</a:t>
            </a:r>
            <a:r>
              <a:rPr kumimoji="0" lang="zh-TW" altLang="en-US" sz="4000" b="0" i="0" u="none" strike="noStrike" kern="1200" cap="none" spc="0" normalizeH="0" baseline="0" noProof="0" dirty="0">
                <a:ln>
                  <a:noFill/>
                </a:ln>
                <a:solidFill>
                  <a:prstClr val="black"/>
                </a:solidFill>
                <a:effectLst/>
                <a:uLnTx/>
                <a:uFillTx/>
              </a:rPr>
              <a:t> 具體步驟示意圖</a:t>
            </a:r>
            <a:endParaRPr lang="zh-TW" altLang="en-US" sz="4000" dirty="0"/>
          </a:p>
        </p:txBody>
      </p:sp>
      <p:sp>
        <p:nvSpPr>
          <p:cNvPr id="4" name="投影片編號版面配置區 3">
            <a:extLst>
              <a:ext uri="{FF2B5EF4-FFF2-40B4-BE49-F238E27FC236}">
                <a16:creationId xmlns:a16="http://schemas.microsoft.com/office/drawing/2014/main" id="{876DE332-D6EB-453E-93C9-A0ED28D93899}"/>
              </a:ext>
            </a:extLst>
          </p:cNvPr>
          <p:cNvSpPr>
            <a:spLocks noGrp="1"/>
          </p:cNvSpPr>
          <p:nvPr>
            <p:ph type="sldNum" sz="quarter" idx="12"/>
          </p:nvPr>
        </p:nvSpPr>
        <p:spPr/>
        <p:txBody>
          <a:bodyPr/>
          <a:lstStyle/>
          <a:p>
            <a:fld id="{D60ECA09-1BC6-435C-886F-70D201C1A253}" type="slidenum">
              <a:rPr lang="zh-TW" altLang="en-US" smtClean="0"/>
              <a:pPr/>
              <a:t>32</a:t>
            </a:fld>
            <a:endParaRPr lang="zh-TW" altLang="en-US"/>
          </a:p>
        </p:txBody>
      </p:sp>
      <p:sp>
        <p:nvSpPr>
          <p:cNvPr id="5" name="文字方塊 4">
            <a:extLst>
              <a:ext uri="{FF2B5EF4-FFF2-40B4-BE49-F238E27FC236}">
                <a16:creationId xmlns:a16="http://schemas.microsoft.com/office/drawing/2014/main" id="{9FD52FAD-3106-4607-906A-6BAD76E5987B}"/>
              </a:ext>
            </a:extLst>
          </p:cNvPr>
          <p:cNvSpPr txBox="1"/>
          <p:nvPr/>
        </p:nvSpPr>
        <p:spPr>
          <a:xfrm>
            <a:off x="1729084" y="6538912"/>
            <a:ext cx="870257" cy="369332"/>
          </a:xfrm>
          <a:prstGeom prst="rect">
            <a:avLst/>
          </a:prstGeom>
          <a:noFill/>
        </p:spPr>
        <p:txBody>
          <a:bodyPr wrap="square" rtlCol="0">
            <a:spAutoFit/>
          </a:bodyPr>
          <a:lstStyle/>
          <a:p>
            <a:r>
              <a:rPr lang="en-US" altLang="zh-TW" dirty="0"/>
              <a:t>RM-CI</a:t>
            </a:r>
            <a:endParaRPr lang="zh-TW" altLang="en-US" dirty="0"/>
          </a:p>
        </p:txBody>
      </p:sp>
      <p:pic>
        <p:nvPicPr>
          <p:cNvPr id="6" name="圖片 5">
            <a:extLst>
              <a:ext uri="{FF2B5EF4-FFF2-40B4-BE49-F238E27FC236}">
                <a16:creationId xmlns:a16="http://schemas.microsoft.com/office/drawing/2014/main" id="{28E1D83E-87E2-4C01-BEFA-373EC9834A75}"/>
              </a:ext>
            </a:extLst>
          </p:cNvPr>
          <p:cNvPicPr>
            <a:picLocks noChangeAspect="1"/>
          </p:cNvPicPr>
          <p:nvPr/>
        </p:nvPicPr>
        <p:blipFill>
          <a:blip r:embed="rId2"/>
          <a:stretch>
            <a:fillRect/>
          </a:stretch>
        </p:blipFill>
        <p:spPr>
          <a:xfrm>
            <a:off x="1290842" y="4915018"/>
            <a:ext cx="1657350" cy="1657350"/>
          </a:xfrm>
          <a:prstGeom prst="rect">
            <a:avLst/>
          </a:prstGeom>
        </p:spPr>
      </p:pic>
      <p:pic>
        <p:nvPicPr>
          <p:cNvPr id="7" name="圖片 6">
            <a:extLst>
              <a:ext uri="{FF2B5EF4-FFF2-40B4-BE49-F238E27FC236}">
                <a16:creationId xmlns:a16="http://schemas.microsoft.com/office/drawing/2014/main" id="{431FFC84-0D69-4D93-8AE6-A89CA58AECB0}"/>
              </a:ext>
            </a:extLst>
          </p:cNvPr>
          <p:cNvPicPr>
            <a:picLocks noChangeAspect="1"/>
          </p:cNvPicPr>
          <p:nvPr/>
        </p:nvPicPr>
        <p:blipFill>
          <a:blip r:embed="rId3"/>
          <a:stretch>
            <a:fillRect/>
          </a:stretch>
        </p:blipFill>
        <p:spPr>
          <a:xfrm>
            <a:off x="1290842" y="1744090"/>
            <a:ext cx="1657350" cy="1657350"/>
          </a:xfrm>
          <a:prstGeom prst="rect">
            <a:avLst/>
          </a:prstGeom>
        </p:spPr>
      </p:pic>
      <p:cxnSp>
        <p:nvCxnSpPr>
          <p:cNvPr id="8" name="直線單箭頭接點 7">
            <a:extLst>
              <a:ext uri="{FF2B5EF4-FFF2-40B4-BE49-F238E27FC236}">
                <a16:creationId xmlns:a16="http://schemas.microsoft.com/office/drawing/2014/main" id="{50B69957-6671-4196-A14A-779C29E7EFF1}"/>
              </a:ext>
            </a:extLst>
          </p:cNvPr>
          <p:cNvCxnSpPr>
            <a:cxnSpLocks/>
            <a:stCxn id="6" idx="0"/>
            <a:endCxn id="7" idx="2"/>
          </p:cNvCxnSpPr>
          <p:nvPr/>
        </p:nvCxnSpPr>
        <p:spPr>
          <a:xfrm flipV="1">
            <a:off x="2119517" y="3401440"/>
            <a:ext cx="0" cy="1513578"/>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文字方塊 8">
            <a:extLst>
              <a:ext uri="{FF2B5EF4-FFF2-40B4-BE49-F238E27FC236}">
                <a16:creationId xmlns:a16="http://schemas.microsoft.com/office/drawing/2014/main" id="{C5BC7F16-2668-4789-85BE-CE3BC7AE4F5E}"/>
              </a:ext>
            </a:extLst>
          </p:cNvPr>
          <p:cNvSpPr txBox="1"/>
          <p:nvPr/>
        </p:nvSpPr>
        <p:spPr>
          <a:xfrm>
            <a:off x="2119516" y="3815735"/>
            <a:ext cx="1788334" cy="646331"/>
          </a:xfrm>
          <a:prstGeom prst="rect">
            <a:avLst/>
          </a:prstGeom>
          <a:noFill/>
        </p:spPr>
        <p:txBody>
          <a:bodyPr wrap="square" rtlCol="0">
            <a:spAutoFit/>
          </a:bodyPr>
          <a:lstStyle/>
          <a:p>
            <a:pPr algn="ctr"/>
            <a:r>
              <a:rPr lang="zh-TW" altLang="en-US" dirty="0"/>
              <a:t>相似度</a:t>
            </a:r>
            <a:endParaRPr lang="en-US" altLang="zh-TW" dirty="0"/>
          </a:p>
          <a:p>
            <a:pPr algn="ctr"/>
            <a:r>
              <a:rPr lang="en-US" altLang="zh-TW" dirty="0"/>
              <a:t>(</a:t>
            </a:r>
            <a:r>
              <a:rPr lang="zh-TW" altLang="en-US" dirty="0"/>
              <a:t>計算歐氏距離</a:t>
            </a:r>
            <a:r>
              <a:rPr lang="en-US" altLang="zh-TW" dirty="0"/>
              <a:t>)</a:t>
            </a:r>
            <a:endParaRPr lang="zh-TW" altLang="en-US" dirty="0"/>
          </a:p>
        </p:txBody>
      </p:sp>
      <p:pic>
        <p:nvPicPr>
          <p:cNvPr id="10" name="圖片 9">
            <a:extLst>
              <a:ext uri="{FF2B5EF4-FFF2-40B4-BE49-F238E27FC236}">
                <a16:creationId xmlns:a16="http://schemas.microsoft.com/office/drawing/2014/main" id="{4C85B250-C240-4615-AEB4-E7B5EFC48786}"/>
              </a:ext>
            </a:extLst>
          </p:cNvPr>
          <p:cNvPicPr>
            <a:picLocks noChangeAspect="1"/>
          </p:cNvPicPr>
          <p:nvPr/>
        </p:nvPicPr>
        <p:blipFill>
          <a:blip r:embed="rId4"/>
          <a:stretch>
            <a:fillRect/>
          </a:stretch>
        </p:blipFill>
        <p:spPr>
          <a:xfrm>
            <a:off x="3907850" y="3171995"/>
            <a:ext cx="2368686" cy="1933810"/>
          </a:xfrm>
          <a:prstGeom prst="rect">
            <a:avLst/>
          </a:prstGeom>
        </p:spPr>
      </p:pic>
      <p:sp>
        <p:nvSpPr>
          <p:cNvPr id="11" name="矩形 10">
            <a:extLst>
              <a:ext uri="{FF2B5EF4-FFF2-40B4-BE49-F238E27FC236}">
                <a16:creationId xmlns:a16="http://schemas.microsoft.com/office/drawing/2014/main" id="{F98F7C28-D492-4CF8-92E3-95789125683D}"/>
              </a:ext>
            </a:extLst>
          </p:cNvPr>
          <p:cNvSpPr/>
          <p:nvPr/>
        </p:nvSpPr>
        <p:spPr>
          <a:xfrm>
            <a:off x="1290842" y="5743693"/>
            <a:ext cx="828671" cy="83211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2" name="直線單箭頭接點 11">
            <a:extLst>
              <a:ext uri="{FF2B5EF4-FFF2-40B4-BE49-F238E27FC236}">
                <a16:creationId xmlns:a16="http://schemas.microsoft.com/office/drawing/2014/main" id="{A7D5FA8C-2DB8-48FC-AEE7-2367DB0F51A9}"/>
              </a:ext>
            </a:extLst>
          </p:cNvPr>
          <p:cNvCxnSpPr>
            <a:cxnSpLocks/>
          </p:cNvCxnSpPr>
          <p:nvPr/>
        </p:nvCxnSpPr>
        <p:spPr>
          <a:xfrm flipV="1">
            <a:off x="2119513" y="4552430"/>
            <a:ext cx="5812750" cy="172645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單箭頭接點 12">
            <a:extLst>
              <a:ext uri="{FF2B5EF4-FFF2-40B4-BE49-F238E27FC236}">
                <a16:creationId xmlns:a16="http://schemas.microsoft.com/office/drawing/2014/main" id="{BAD8525F-AA2C-4DA5-8096-8F2F0596B5A7}"/>
              </a:ext>
            </a:extLst>
          </p:cNvPr>
          <p:cNvCxnSpPr>
            <a:cxnSpLocks/>
            <a:endCxn id="11" idx="0"/>
          </p:cNvCxnSpPr>
          <p:nvPr/>
        </p:nvCxnSpPr>
        <p:spPr>
          <a:xfrm flipH="1">
            <a:off x="1705178" y="4727813"/>
            <a:ext cx="2620282" cy="101588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4" name="圖片 13">
            <a:extLst>
              <a:ext uri="{FF2B5EF4-FFF2-40B4-BE49-F238E27FC236}">
                <a16:creationId xmlns:a16="http://schemas.microsoft.com/office/drawing/2014/main" id="{5542F83E-9823-4B81-9E76-87847F1C4234}"/>
              </a:ext>
            </a:extLst>
          </p:cNvPr>
          <p:cNvPicPr>
            <a:picLocks noChangeAspect="1"/>
          </p:cNvPicPr>
          <p:nvPr/>
        </p:nvPicPr>
        <p:blipFill>
          <a:blip r:embed="rId5"/>
          <a:stretch>
            <a:fillRect/>
          </a:stretch>
        </p:blipFill>
        <p:spPr>
          <a:xfrm>
            <a:off x="8005415" y="3248564"/>
            <a:ext cx="1500554" cy="1489732"/>
          </a:xfrm>
          <a:prstGeom prst="rect">
            <a:avLst/>
          </a:prstGeom>
        </p:spPr>
      </p:pic>
      <p:sp>
        <p:nvSpPr>
          <p:cNvPr id="15" name="文字方塊 14">
            <a:extLst>
              <a:ext uri="{FF2B5EF4-FFF2-40B4-BE49-F238E27FC236}">
                <a16:creationId xmlns:a16="http://schemas.microsoft.com/office/drawing/2014/main" id="{A38CF9EB-C3EE-409F-A1A3-365B3329E372}"/>
              </a:ext>
            </a:extLst>
          </p:cNvPr>
          <p:cNvSpPr txBox="1"/>
          <p:nvPr/>
        </p:nvSpPr>
        <p:spPr>
          <a:xfrm>
            <a:off x="7536766" y="2525664"/>
            <a:ext cx="2437851" cy="646331"/>
          </a:xfrm>
          <a:prstGeom prst="rect">
            <a:avLst/>
          </a:prstGeom>
          <a:noFill/>
        </p:spPr>
        <p:txBody>
          <a:bodyPr wrap="square" rtlCol="0">
            <a:spAutoFit/>
          </a:bodyPr>
          <a:lstStyle/>
          <a:p>
            <a:pPr algn="ctr"/>
            <a:r>
              <a:rPr lang="en-US" altLang="zh-TW" dirty="0"/>
              <a:t>CI Block</a:t>
            </a:r>
          </a:p>
          <a:p>
            <a:pPr algn="ctr"/>
            <a:r>
              <a:rPr lang="zh-TW" altLang="en-US" dirty="0"/>
              <a:t>對應的原始</a:t>
            </a:r>
            <a:r>
              <a:rPr lang="en-US" altLang="zh-TW" dirty="0"/>
              <a:t>Image</a:t>
            </a:r>
            <a:endParaRPr lang="zh-TW" altLang="en-US" dirty="0"/>
          </a:p>
        </p:txBody>
      </p:sp>
      <p:sp>
        <p:nvSpPr>
          <p:cNvPr id="16" name="文字方塊 15">
            <a:extLst>
              <a:ext uri="{FF2B5EF4-FFF2-40B4-BE49-F238E27FC236}">
                <a16:creationId xmlns:a16="http://schemas.microsoft.com/office/drawing/2014/main" id="{B7135F09-AA2D-423E-B62A-D56C2CED776A}"/>
              </a:ext>
            </a:extLst>
          </p:cNvPr>
          <p:cNvSpPr txBox="1"/>
          <p:nvPr/>
        </p:nvSpPr>
        <p:spPr>
          <a:xfrm>
            <a:off x="10641679" y="3614281"/>
            <a:ext cx="1424242" cy="646331"/>
          </a:xfrm>
          <a:prstGeom prst="rect">
            <a:avLst/>
          </a:prstGeom>
          <a:noFill/>
        </p:spPr>
        <p:txBody>
          <a:bodyPr wrap="square" rtlCol="0">
            <a:spAutoFit/>
          </a:bodyPr>
          <a:lstStyle/>
          <a:p>
            <a:pPr algn="ctr"/>
            <a:r>
              <a:rPr lang="zh-TW" altLang="en-US" dirty="0"/>
              <a:t>推論類別</a:t>
            </a:r>
            <a:r>
              <a:rPr lang="en-US" altLang="zh-TW" dirty="0"/>
              <a:t>:</a:t>
            </a:r>
          </a:p>
          <a:p>
            <a:pPr algn="ctr"/>
            <a:r>
              <a:rPr lang="en-US" altLang="zh-TW" dirty="0" err="1"/>
              <a:t>circle_blue</a:t>
            </a:r>
            <a:endParaRPr lang="en-US" altLang="zh-TW" dirty="0"/>
          </a:p>
        </p:txBody>
      </p:sp>
      <p:cxnSp>
        <p:nvCxnSpPr>
          <p:cNvPr id="17" name="直線單箭頭接點 16">
            <a:extLst>
              <a:ext uri="{FF2B5EF4-FFF2-40B4-BE49-F238E27FC236}">
                <a16:creationId xmlns:a16="http://schemas.microsoft.com/office/drawing/2014/main" id="{6342C735-BA66-455B-AF82-D103F834FF88}"/>
              </a:ext>
            </a:extLst>
          </p:cNvPr>
          <p:cNvCxnSpPr>
            <a:cxnSpLocks/>
            <a:stCxn id="14" idx="3"/>
            <a:endCxn id="16" idx="1"/>
          </p:cNvCxnSpPr>
          <p:nvPr/>
        </p:nvCxnSpPr>
        <p:spPr>
          <a:xfrm flipV="1">
            <a:off x="9505969" y="3937447"/>
            <a:ext cx="1135710" cy="5598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8" name="圖片 17">
            <a:extLst>
              <a:ext uri="{FF2B5EF4-FFF2-40B4-BE49-F238E27FC236}">
                <a16:creationId xmlns:a16="http://schemas.microsoft.com/office/drawing/2014/main" id="{0786DD5E-0365-42C4-9A80-B20CD9E50F20}"/>
              </a:ext>
            </a:extLst>
          </p:cNvPr>
          <p:cNvPicPr>
            <a:picLocks noChangeAspect="1"/>
          </p:cNvPicPr>
          <p:nvPr/>
        </p:nvPicPr>
        <p:blipFill>
          <a:blip r:embed="rId6"/>
          <a:stretch>
            <a:fillRect/>
          </a:stretch>
        </p:blipFill>
        <p:spPr>
          <a:xfrm>
            <a:off x="8173870" y="4831887"/>
            <a:ext cx="1286221" cy="1286221"/>
          </a:xfrm>
          <a:prstGeom prst="rect">
            <a:avLst/>
          </a:prstGeom>
        </p:spPr>
      </p:pic>
      <p:sp>
        <p:nvSpPr>
          <p:cNvPr id="32" name="文字方塊 31">
            <a:extLst>
              <a:ext uri="{FF2B5EF4-FFF2-40B4-BE49-F238E27FC236}">
                <a16:creationId xmlns:a16="http://schemas.microsoft.com/office/drawing/2014/main" id="{39A0DCA3-5042-41E8-BC32-BF47FF1B9C0C}"/>
              </a:ext>
            </a:extLst>
          </p:cNvPr>
          <p:cNvSpPr txBox="1"/>
          <p:nvPr/>
        </p:nvSpPr>
        <p:spPr>
          <a:xfrm>
            <a:off x="1477217" y="1352277"/>
            <a:ext cx="1284592" cy="369332"/>
          </a:xfrm>
          <a:prstGeom prst="rect">
            <a:avLst/>
          </a:prstGeom>
          <a:noFill/>
        </p:spPr>
        <p:txBody>
          <a:bodyPr wrap="square" rtlCol="0">
            <a:spAutoFit/>
          </a:bodyPr>
          <a:lstStyle/>
          <a:p>
            <a:r>
              <a:rPr lang="en-US" altLang="zh-TW" dirty="0" err="1"/>
              <a:t>Input_split</a:t>
            </a:r>
            <a:endParaRPr lang="zh-TW" altLang="en-US" dirty="0"/>
          </a:p>
        </p:txBody>
      </p:sp>
    </p:spTree>
    <p:extLst>
      <p:ext uri="{BB962C8B-B14F-4D97-AF65-F5344CB8AC3E}">
        <p14:creationId xmlns:p14="http://schemas.microsoft.com/office/powerpoint/2010/main" val="11253844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2AC65F4-2D4E-4E6E-9702-B0D1A2DDA3A2}"/>
              </a:ext>
            </a:extLst>
          </p:cNvPr>
          <p:cNvSpPr>
            <a:spLocks noGrp="1"/>
          </p:cNvSpPr>
          <p:nvPr>
            <p:ph type="title"/>
          </p:nvPr>
        </p:nvSpPr>
        <p:spPr/>
        <p:txBody>
          <a:bodyPr>
            <a:normAutofit/>
          </a:bodyPr>
          <a:lstStyle/>
          <a:p>
            <a:r>
              <a:rPr lang="en-US" altLang="zh-TW" sz="4000" dirty="0"/>
              <a:t>Multicolor shape Dataset — </a:t>
            </a:r>
            <a:r>
              <a:rPr lang="zh-TW" altLang="en-US" sz="4000" dirty="0"/>
              <a:t>實驗推論結果</a:t>
            </a:r>
          </a:p>
        </p:txBody>
      </p:sp>
      <p:sp>
        <p:nvSpPr>
          <p:cNvPr id="3" name="內容版面配置區 2">
            <a:extLst>
              <a:ext uri="{FF2B5EF4-FFF2-40B4-BE49-F238E27FC236}">
                <a16:creationId xmlns:a16="http://schemas.microsoft.com/office/drawing/2014/main" id="{90D402E4-C07B-49C1-8624-D0E96459543D}"/>
              </a:ext>
            </a:extLst>
          </p:cNvPr>
          <p:cNvSpPr>
            <a:spLocks noGrp="1"/>
          </p:cNvSpPr>
          <p:nvPr>
            <p:ph idx="1"/>
          </p:nvPr>
        </p:nvSpPr>
        <p:spPr/>
        <p:txBody>
          <a:bodyPr/>
          <a:lstStyle/>
          <a:p>
            <a:pPr marL="0" indent="0">
              <a:buNone/>
            </a:pPr>
            <a:r>
              <a:rPr lang="zh-TW" altLang="en-US" sz="2000" dirty="0"/>
              <a:t>採用每個</a:t>
            </a:r>
            <a:r>
              <a:rPr lang="en-US" altLang="zh-TW" sz="2000" dirty="0"/>
              <a:t>layer</a:t>
            </a:r>
            <a:r>
              <a:rPr lang="zh-TW" altLang="en-US" sz="2000" dirty="0"/>
              <a:t>依推論類別進行投票。如果票數相同，則以</a:t>
            </a:r>
            <a:r>
              <a:rPr lang="en-US" altLang="zh-TW" sz="2000" dirty="0"/>
              <a:t>Conv2</a:t>
            </a:r>
            <a:r>
              <a:rPr lang="zh-TW" altLang="en-US" sz="2000" dirty="0"/>
              <a:t>的推測類別為預測推論類別</a:t>
            </a:r>
          </a:p>
          <a:p>
            <a:pPr marL="0" indent="0">
              <a:buNone/>
            </a:pPr>
            <a:r>
              <a:rPr lang="en-US" altLang="zh-TW" sz="2000" dirty="0"/>
              <a:t>=&gt; accuracy: 28.89%, color accuracy: 61.78%, shape accuracy:42.78%</a:t>
            </a:r>
          </a:p>
          <a:p>
            <a:endParaRPr lang="zh-TW" altLang="en-US" dirty="0"/>
          </a:p>
        </p:txBody>
      </p:sp>
      <p:sp>
        <p:nvSpPr>
          <p:cNvPr id="4" name="投影片編號版面配置區 3">
            <a:extLst>
              <a:ext uri="{FF2B5EF4-FFF2-40B4-BE49-F238E27FC236}">
                <a16:creationId xmlns:a16="http://schemas.microsoft.com/office/drawing/2014/main" id="{4EAD8637-538C-47A4-86EC-09685323679A}"/>
              </a:ext>
            </a:extLst>
          </p:cNvPr>
          <p:cNvSpPr>
            <a:spLocks noGrp="1"/>
          </p:cNvSpPr>
          <p:nvPr>
            <p:ph type="sldNum" sz="quarter" idx="12"/>
          </p:nvPr>
        </p:nvSpPr>
        <p:spPr/>
        <p:txBody>
          <a:bodyPr/>
          <a:lstStyle/>
          <a:p>
            <a:fld id="{D60ECA09-1BC6-435C-886F-70D201C1A253}" type="slidenum">
              <a:rPr lang="zh-TW" altLang="en-US" smtClean="0"/>
              <a:pPr/>
              <a:t>33</a:t>
            </a:fld>
            <a:endParaRPr lang="zh-TW" altLang="en-US"/>
          </a:p>
        </p:txBody>
      </p:sp>
      <p:pic>
        <p:nvPicPr>
          <p:cNvPr id="6" name="圖片 5">
            <a:extLst>
              <a:ext uri="{FF2B5EF4-FFF2-40B4-BE49-F238E27FC236}">
                <a16:creationId xmlns:a16="http://schemas.microsoft.com/office/drawing/2014/main" id="{D26E014F-D88C-4EC8-813F-9BF3D68EE6D4}"/>
              </a:ext>
            </a:extLst>
          </p:cNvPr>
          <p:cNvPicPr>
            <a:picLocks noChangeAspect="1"/>
          </p:cNvPicPr>
          <p:nvPr/>
        </p:nvPicPr>
        <p:blipFill>
          <a:blip r:embed="rId2"/>
          <a:stretch>
            <a:fillRect/>
          </a:stretch>
        </p:blipFill>
        <p:spPr>
          <a:xfrm>
            <a:off x="838200" y="2979642"/>
            <a:ext cx="3264314" cy="2835941"/>
          </a:xfrm>
          <a:prstGeom prst="rect">
            <a:avLst/>
          </a:prstGeom>
        </p:spPr>
      </p:pic>
      <p:pic>
        <p:nvPicPr>
          <p:cNvPr id="8" name="圖片 7">
            <a:extLst>
              <a:ext uri="{FF2B5EF4-FFF2-40B4-BE49-F238E27FC236}">
                <a16:creationId xmlns:a16="http://schemas.microsoft.com/office/drawing/2014/main" id="{78A8A0D9-2720-40AC-8CA5-FE6CC04B081D}"/>
              </a:ext>
            </a:extLst>
          </p:cNvPr>
          <p:cNvPicPr>
            <a:picLocks noChangeAspect="1"/>
          </p:cNvPicPr>
          <p:nvPr/>
        </p:nvPicPr>
        <p:blipFill>
          <a:blip r:embed="rId3"/>
          <a:stretch>
            <a:fillRect/>
          </a:stretch>
        </p:blipFill>
        <p:spPr>
          <a:xfrm>
            <a:off x="4277487" y="2979642"/>
            <a:ext cx="2860929" cy="2446147"/>
          </a:xfrm>
          <a:prstGeom prst="rect">
            <a:avLst/>
          </a:prstGeom>
        </p:spPr>
      </p:pic>
      <p:pic>
        <p:nvPicPr>
          <p:cNvPr id="10" name="圖片 9">
            <a:extLst>
              <a:ext uri="{FF2B5EF4-FFF2-40B4-BE49-F238E27FC236}">
                <a16:creationId xmlns:a16="http://schemas.microsoft.com/office/drawing/2014/main" id="{8686C9A9-3983-4DE7-9B68-2A893B51F2AB}"/>
              </a:ext>
            </a:extLst>
          </p:cNvPr>
          <p:cNvPicPr>
            <a:picLocks noChangeAspect="1"/>
          </p:cNvPicPr>
          <p:nvPr/>
        </p:nvPicPr>
        <p:blipFill>
          <a:blip r:embed="rId4"/>
          <a:stretch>
            <a:fillRect/>
          </a:stretch>
        </p:blipFill>
        <p:spPr>
          <a:xfrm>
            <a:off x="7439406" y="2980811"/>
            <a:ext cx="2860929" cy="2444978"/>
          </a:xfrm>
          <a:prstGeom prst="rect">
            <a:avLst/>
          </a:prstGeom>
        </p:spPr>
      </p:pic>
    </p:spTree>
    <p:extLst>
      <p:ext uri="{BB962C8B-B14F-4D97-AF65-F5344CB8AC3E}">
        <p14:creationId xmlns:p14="http://schemas.microsoft.com/office/powerpoint/2010/main" val="2438504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E393846-3A2B-4EFF-8AED-2287B35BFBB9}"/>
              </a:ext>
            </a:extLst>
          </p:cNvPr>
          <p:cNvSpPr>
            <a:spLocks noGrp="1"/>
          </p:cNvSpPr>
          <p:nvPr>
            <p:ph type="title"/>
          </p:nvPr>
        </p:nvSpPr>
        <p:spPr/>
        <p:txBody>
          <a:bodyPr/>
          <a:lstStyle/>
          <a:p>
            <a:r>
              <a:rPr lang="en-US" altLang="zh-TW" dirty="0"/>
              <a:t>Step 1</a:t>
            </a:r>
            <a:r>
              <a:rPr lang="zh-TW" altLang="en-US" dirty="0"/>
              <a:t> 優化模型流程、增加平行處理</a:t>
            </a:r>
          </a:p>
        </p:txBody>
      </p:sp>
      <p:pic>
        <p:nvPicPr>
          <p:cNvPr id="5" name="內容版面配置區 4">
            <a:extLst>
              <a:ext uri="{FF2B5EF4-FFF2-40B4-BE49-F238E27FC236}">
                <a16:creationId xmlns:a16="http://schemas.microsoft.com/office/drawing/2014/main" id="{BDD933C4-2ADF-46CF-A5FD-96E2A316A312}"/>
              </a:ext>
            </a:extLst>
          </p:cNvPr>
          <p:cNvPicPr>
            <a:picLocks noGrp="1" noChangeAspect="1"/>
          </p:cNvPicPr>
          <p:nvPr>
            <p:ph idx="1"/>
          </p:nvPr>
        </p:nvPicPr>
        <p:blipFill>
          <a:blip r:embed="rId2"/>
          <a:stretch>
            <a:fillRect/>
          </a:stretch>
        </p:blipFill>
        <p:spPr>
          <a:xfrm>
            <a:off x="1114571" y="1800401"/>
            <a:ext cx="4981429" cy="4351338"/>
          </a:xfrm>
        </p:spPr>
      </p:pic>
      <p:cxnSp>
        <p:nvCxnSpPr>
          <p:cNvPr id="7" name="直線接點 6">
            <a:extLst>
              <a:ext uri="{FF2B5EF4-FFF2-40B4-BE49-F238E27FC236}">
                <a16:creationId xmlns:a16="http://schemas.microsoft.com/office/drawing/2014/main" id="{7A3AB20E-9444-4E8A-8235-AEED6ACA9CDC}"/>
              </a:ext>
            </a:extLst>
          </p:cNvPr>
          <p:cNvCxnSpPr>
            <a:cxnSpLocks/>
          </p:cNvCxnSpPr>
          <p:nvPr/>
        </p:nvCxnSpPr>
        <p:spPr>
          <a:xfrm flipV="1">
            <a:off x="1217099" y="3922461"/>
            <a:ext cx="4483712" cy="4414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線接點 8">
            <a:extLst>
              <a:ext uri="{FF2B5EF4-FFF2-40B4-BE49-F238E27FC236}">
                <a16:creationId xmlns:a16="http://schemas.microsoft.com/office/drawing/2014/main" id="{596B84DC-43F3-47F2-BADC-875D77686580}"/>
              </a:ext>
            </a:extLst>
          </p:cNvPr>
          <p:cNvCxnSpPr>
            <a:cxnSpLocks/>
          </p:cNvCxnSpPr>
          <p:nvPr/>
        </p:nvCxnSpPr>
        <p:spPr>
          <a:xfrm flipV="1">
            <a:off x="1217099" y="4456385"/>
            <a:ext cx="4483712" cy="4414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線接點 9">
            <a:extLst>
              <a:ext uri="{FF2B5EF4-FFF2-40B4-BE49-F238E27FC236}">
                <a16:creationId xmlns:a16="http://schemas.microsoft.com/office/drawing/2014/main" id="{A5257256-850A-4078-8A0B-A575DED8DD84}"/>
              </a:ext>
            </a:extLst>
          </p:cNvPr>
          <p:cNvCxnSpPr>
            <a:cxnSpLocks/>
          </p:cNvCxnSpPr>
          <p:nvPr/>
        </p:nvCxnSpPr>
        <p:spPr>
          <a:xfrm flipV="1">
            <a:off x="1217099" y="4200459"/>
            <a:ext cx="4483712" cy="4414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文字方塊 10">
            <a:extLst>
              <a:ext uri="{FF2B5EF4-FFF2-40B4-BE49-F238E27FC236}">
                <a16:creationId xmlns:a16="http://schemas.microsoft.com/office/drawing/2014/main" id="{30B2412D-24C9-4257-A04F-667D3766BBDB}"/>
              </a:ext>
            </a:extLst>
          </p:cNvPr>
          <p:cNvSpPr txBox="1"/>
          <p:nvPr/>
        </p:nvSpPr>
        <p:spPr>
          <a:xfrm>
            <a:off x="6730824" y="1958078"/>
            <a:ext cx="4080116" cy="2585323"/>
          </a:xfrm>
          <a:prstGeom prst="rect">
            <a:avLst/>
          </a:prstGeom>
          <a:noFill/>
        </p:spPr>
        <p:txBody>
          <a:bodyPr wrap="square" rtlCol="0">
            <a:spAutoFit/>
          </a:bodyPr>
          <a:lstStyle/>
          <a:p>
            <a:r>
              <a:rPr lang="zh-TW" altLang="en-US" dirty="0"/>
              <a:t>目的</a:t>
            </a:r>
            <a:r>
              <a:rPr lang="en-US" altLang="zh-TW" dirty="0"/>
              <a:t>: </a:t>
            </a:r>
          </a:p>
          <a:p>
            <a:r>
              <a:rPr lang="zh-TW" altLang="en-US" dirty="0"/>
              <a:t>發現此步驟之前是用於產生可解釋性圖片，但是後來覺得這個步驟不應該放在模型的架構之中且容易造成閱讀者的困惑因而刪除。</a:t>
            </a:r>
            <a:endParaRPr lang="en-US" altLang="zh-TW" dirty="0"/>
          </a:p>
          <a:p>
            <a:endParaRPr lang="en-US" altLang="zh-TW" dirty="0"/>
          </a:p>
          <a:p>
            <a:r>
              <a:rPr lang="zh-TW" altLang="en-US" dirty="0"/>
              <a:t>效果</a:t>
            </a:r>
            <a:r>
              <a:rPr lang="en-US" altLang="zh-TW" dirty="0"/>
              <a:t>:</a:t>
            </a:r>
            <a:r>
              <a:rPr lang="zh-TW" altLang="en-US" dirty="0"/>
              <a:t> 增加訓練速度</a:t>
            </a:r>
            <a:endParaRPr lang="en-US" altLang="zh-TW" dirty="0"/>
          </a:p>
          <a:p>
            <a:endParaRPr lang="en-US" altLang="zh-TW" dirty="0"/>
          </a:p>
          <a:p>
            <a:r>
              <a:rPr lang="zh-TW" altLang="en-US" dirty="0"/>
              <a:t>實驗</a:t>
            </a:r>
            <a:r>
              <a:rPr lang="en-US" altLang="zh-TW" dirty="0"/>
              <a:t>:</a:t>
            </a:r>
            <a:r>
              <a:rPr lang="zh-TW" altLang="en-US" dirty="0"/>
              <a:t> 確認刪除後準確率無改變</a:t>
            </a:r>
            <a:endParaRPr lang="en-US" altLang="zh-TW" dirty="0"/>
          </a:p>
        </p:txBody>
      </p:sp>
      <p:grpSp>
        <p:nvGrpSpPr>
          <p:cNvPr id="16" name="群組 15">
            <a:extLst>
              <a:ext uri="{FF2B5EF4-FFF2-40B4-BE49-F238E27FC236}">
                <a16:creationId xmlns:a16="http://schemas.microsoft.com/office/drawing/2014/main" id="{00D0042B-0354-423C-B6C5-5321DEE9A556}"/>
              </a:ext>
            </a:extLst>
          </p:cNvPr>
          <p:cNvGrpSpPr/>
          <p:nvPr/>
        </p:nvGrpSpPr>
        <p:grpSpPr>
          <a:xfrm>
            <a:off x="6730824" y="4752471"/>
            <a:ext cx="4715466" cy="1282263"/>
            <a:chOff x="6648844" y="4009695"/>
            <a:chExt cx="4715466" cy="1282263"/>
          </a:xfrm>
        </p:grpSpPr>
        <p:pic>
          <p:nvPicPr>
            <p:cNvPr id="12" name="圖片 11">
              <a:extLst>
                <a:ext uri="{FF2B5EF4-FFF2-40B4-BE49-F238E27FC236}">
                  <a16:creationId xmlns:a16="http://schemas.microsoft.com/office/drawing/2014/main" id="{678ED1F2-CB89-4E64-8DFC-B452DC477F15}"/>
                </a:ext>
              </a:extLst>
            </p:cNvPr>
            <p:cNvPicPr>
              <a:picLocks noChangeAspect="1"/>
            </p:cNvPicPr>
            <p:nvPr/>
          </p:nvPicPr>
          <p:blipFill>
            <a:blip r:embed="rId3"/>
            <a:stretch>
              <a:fillRect/>
            </a:stretch>
          </p:blipFill>
          <p:spPr>
            <a:xfrm>
              <a:off x="6648844" y="4009695"/>
              <a:ext cx="2627586" cy="1282263"/>
            </a:xfrm>
            <a:prstGeom prst="rect">
              <a:avLst/>
            </a:prstGeom>
          </p:spPr>
        </p:pic>
        <p:sp>
          <p:nvSpPr>
            <p:cNvPr id="13" name="矩形 12">
              <a:extLst>
                <a:ext uri="{FF2B5EF4-FFF2-40B4-BE49-F238E27FC236}">
                  <a16:creationId xmlns:a16="http://schemas.microsoft.com/office/drawing/2014/main" id="{A9F51AE6-C99F-4C2C-ADCF-0543394576A1}"/>
                </a:ext>
              </a:extLst>
            </p:cNvPr>
            <p:cNvSpPr/>
            <p:nvPr/>
          </p:nvSpPr>
          <p:spPr>
            <a:xfrm>
              <a:off x="7397181" y="4396476"/>
              <a:ext cx="1816187" cy="11981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文字方塊 13">
              <a:extLst>
                <a:ext uri="{FF2B5EF4-FFF2-40B4-BE49-F238E27FC236}">
                  <a16:creationId xmlns:a16="http://schemas.microsoft.com/office/drawing/2014/main" id="{B04F7984-C810-4B7F-ACB4-63B80CA0A090}"/>
                </a:ext>
              </a:extLst>
            </p:cNvPr>
            <p:cNvSpPr txBox="1"/>
            <p:nvPr/>
          </p:nvSpPr>
          <p:spPr>
            <a:xfrm>
              <a:off x="9558107" y="4200459"/>
              <a:ext cx="1806203" cy="800219"/>
            </a:xfrm>
            <a:prstGeom prst="rect">
              <a:avLst/>
            </a:prstGeom>
            <a:noFill/>
          </p:spPr>
          <p:txBody>
            <a:bodyPr wrap="square" rtlCol="0">
              <a:spAutoFit/>
            </a:bodyPr>
            <a:lstStyle/>
            <a:p>
              <a:r>
                <a:rPr lang="zh-TW" altLang="en-US" dirty="0">
                  <a:hlinkClick r:id="rId4"/>
                </a:rPr>
                <a:t>實驗連結</a:t>
              </a:r>
              <a:r>
                <a:rPr lang="en-US" altLang="zh-TW" dirty="0"/>
                <a:t>:</a:t>
              </a:r>
            </a:p>
            <a:p>
              <a:r>
                <a:rPr lang="en-US" altLang="zh-TW" sz="1400" dirty="0" err="1"/>
                <a:t>Train_acc</a:t>
              </a:r>
              <a:r>
                <a:rPr lang="en-US" altLang="zh-TW" sz="1400" dirty="0"/>
                <a:t>: 0.9678</a:t>
              </a:r>
            </a:p>
            <a:p>
              <a:r>
                <a:rPr lang="en-US" altLang="zh-TW" sz="1400" dirty="0" err="1"/>
                <a:t>Test_acc</a:t>
              </a:r>
              <a:r>
                <a:rPr lang="en-US" altLang="zh-TW" sz="1400" dirty="0"/>
                <a:t>: 0.9472</a:t>
              </a:r>
              <a:endParaRPr lang="zh-TW" altLang="en-US" sz="1400" dirty="0"/>
            </a:p>
          </p:txBody>
        </p:sp>
      </p:grpSp>
      <p:sp>
        <p:nvSpPr>
          <p:cNvPr id="15" name="投影片編號版面配置區 14">
            <a:extLst>
              <a:ext uri="{FF2B5EF4-FFF2-40B4-BE49-F238E27FC236}">
                <a16:creationId xmlns:a16="http://schemas.microsoft.com/office/drawing/2014/main" id="{025A21EB-AE06-4E3C-8936-3013E46B02DA}"/>
              </a:ext>
            </a:extLst>
          </p:cNvPr>
          <p:cNvSpPr>
            <a:spLocks noGrp="1"/>
          </p:cNvSpPr>
          <p:nvPr>
            <p:ph type="sldNum" sz="quarter" idx="12"/>
          </p:nvPr>
        </p:nvSpPr>
        <p:spPr/>
        <p:txBody>
          <a:bodyPr/>
          <a:lstStyle/>
          <a:p>
            <a:fld id="{D60ECA09-1BC6-435C-886F-70D201C1A253}" type="slidenum">
              <a:rPr lang="zh-TW" altLang="en-US" smtClean="0"/>
              <a:t>4</a:t>
            </a:fld>
            <a:endParaRPr lang="zh-TW" altLang="en-US"/>
          </a:p>
        </p:txBody>
      </p:sp>
      <p:sp>
        <p:nvSpPr>
          <p:cNvPr id="3" name="文字方塊 2">
            <a:extLst>
              <a:ext uri="{FF2B5EF4-FFF2-40B4-BE49-F238E27FC236}">
                <a16:creationId xmlns:a16="http://schemas.microsoft.com/office/drawing/2014/main" id="{C19236A2-FC41-4CD6-B214-A518277D91E9}"/>
              </a:ext>
            </a:extLst>
          </p:cNvPr>
          <p:cNvSpPr txBox="1"/>
          <p:nvPr/>
        </p:nvSpPr>
        <p:spPr>
          <a:xfrm>
            <a:off x="6709278" y="6278298"/>
            <a:ext cx="3802643" cy="369332"/>
          </a:xfrm>
          <a:prstGeom prst="rect">
            <a:avLst/>
          </a:prstGeom>
          <a:solidFill>
            <a:schemeClr val="accent2"/>
          </a:solidFill>
        </p:spPr>
        <p:txBody>
          <a:bodyPr wrap="square" rtlCol="0">
            <a:spAutoFit/>
          </a:bodyPr>
          <a:lstStyle/>
          <a:p>
            <a:r>
              <a:rPr lang="zh-TW" altLang="en-US" dirty="0"/>
              <a:t>缺少</a:t>
            </a:r>
            <a:r>
              <a:rPr lang="en-US" altLang="zh-TW" dirty="0"/>
              <a:t>:</a:t>
            </a:r>
            <a:r>
              <a:rPr lang="zh-TW" altLang="en-US" dirty="0"/>
              <a:t> 訓練速度的實驗</a:t>
            </a:r>
          </a:p>
        </p:txBody>
      </p:sp>
    </p:spTree>
    <p:extLst>
      <p:ext uri="{BB962C8B-B14F-4D97-AF65-F5344CB8AC3E}">
        <p14:creationId xmlns:p14="http://schemas.microsoft.com/office/powerpoint/2010/main" val="38961522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E645E6C-5525-42B7-9E62-D7716D18A06D}"/>
              </a:ext>
            </a:extLst>
          </p:cNvPr>
          <p:cNvSpPr>
            <a:spLocks noGrp="1"/>
          </p:cNvSpPr>
          <p:nvPr>
            <p:ph type="title"/>
          </p:nvPr>
        </p:nvSpPr>
        <p:spPr/>
        <p:txBody>
          <a:bodyPr/>
          <a:lstStyle/>
          <a:p>
            <a:r>
              <a:rPr lang="en-US" altLang="zh-TW" dirty="0">
                <a:latin typeface="微軟正黑體" panose="020B0604030504040204" pitchFamily="34" charset="-120"/>
                <a:ea typeface="微軟正黑體" panose="020B0604030504040204" pitchFamily="34" charset="-120"/>
              </a:rPr>
              <a:t>Step 2 </a:t>
            </a:r>
            <a:r>
              <a:rPr lang="zh-TW" altLang="en-US" dirty="0">
                <a:latin typeface="微軟正黑體" panose="020B0604030504040204" pitchFamily="34" charset="-120"/>
                <a:ea typeface="微軟正黑體" panose="020B0604030504040204" pitchFamily="34" charset="-120"/>
              </a:rPr>
              <a:t>修改 </a:t>
            </a:r>
            <a:r>
              <a:rPr lang="en-US" altLang="zh-TW" dirty="0">
                <a:latin typeface="微軟正黑體" panose="020B0604030504040204" pitchFamily="34" charset="-120"/>
                <a:ea typeface="微軟正黑體" panose="020B0604030504040204" pitchFamily="34" charset="-120"/>
              </a:rPr>
              <a:t>SFM </a:t>
            </a:r>
            <a:r>
              <a:rPr lang="zh-TW" altLang="en-US" dirty="0">
                <a:latin typeface="微軟正黑體" panose="020B0604030504040204" pitchFamily="34" charset="-120"/>
                <a:ea typeface="微軟正黑體" panose="020B0604030504040204" pitchFamily="34" charset="-120"/>
              </a:rPr>
              <a:t>之合併方式</a:t>
            </a:r>
          </a:p>
        </p:txBody>
      </p:sp>
      <p:sp>
        <p:nvSpPr>
          <p:cNvPr id="4" name="文字版面配置區 3">
            <a:extLst>
              <a:ext uri="{FF2B5EF4-FFF2-40B4-BE49-F238E27FC236}">
                <a16:creationId xmlns:a16="http://schemas.microsoft.com/office/drawing/2014/main" id="{3EFAB63F-C752-4339-BAFC-E093895AF050}"/>
              </a:ext>
            </a:extLst>
          </p:cNvPr>
          <p:cNvSpPr>
            <a:spLocks noGrp="1"/>
          </p:cNvSpPr>
          <p:nvPr>
            <p:ph type="body" idx="1"/>
          </p:nvPr>
        </p:nvSpPr>
        <p:spPr/>
        <p:txBody>
          <a:bodyPr/>
          <a:lstStyle/>
          <a:p>
            <a:r>
              <a:rPr lang="zh-TW" altLang="en-US" dirty="0">
                <a:latin typeface="微軟正黑體" panose="020B0604030504040204" pitchFamily="34" charset="-120"/>
                <a:ea typeface="微軟正黑體" panose="020B0604030504040204" pitchFamily="34" charset="-120"/>
              </a:rPr>
              <a:t>舊的</a:t>
            </a:r>
            <a:r>
              <a:rPr lang="en-US" altLang="zh-TW" dirty="0">
                <a:latin typeface="微軟正黑體" panose="020B0604030504040204" pitchFamily="34" charset="-120"/>
                <a:ea typeface="微軟正黑體" panose="020B0604030504040204" pitchFamily="34" charset="-120"/>
              </a:rPr>
              <a:t>SFM</a:t>
            </a:r>
            <a:r>
              <a:rPr lang="zh-TW" altLang="en-US" dirty="0">
                <a:latin typeface="微軟正黑體" panose="020B0604030504040204" pitchFamily="34" charset="-120"/>
                <a:ea typeface="微軟正黑體" panose="020B0604030504040204" pitchFamily="34" charset="-120"/>
              </a:rPr>
              <a:t>合併方式</a:t>
            </a:r>
          </a:p>
        </p:txBody>
      </p:sp>
      <p:sp>
        <p:nvSpPr>
          <p:cNvPr id="5" name="內容版面配置區 4">
            <a:extLst>
              <a:ext uri="{FF2B5EF4-FFF2-40B4-BE49-F238E27FC236}">
                <a16:creationId xmlns:a16="http://schemas.microsoft.com/office/drawing/2014/main" id="{C30EA67B-7FE6-4C9A-8E40-8B54B75607ED}"/>
              </a:ext>
            </a:extLst>
          </p:cNvPr>
          <p:cNvSpPr>
            <a:spLocks noGrp="1"/>
          </p:cNvSpPr>
          <p:nvPr>
            <p:ph sz="half" idx="2"/>
          </p:nvPr>
        </p:nvSpPr>
        <p:spPr/>
        <p:txBody>
          <a:bodyPr>
            <a:normAutofit/>
          </a:bodyPr>
          <a:lstStyle/>
          <a:p>
            <a:r>
              <a:rPr lang="en-US" altLang="zh-TW" sz="2000" dirty="0">
                <a:latin typeface="微軟正黑體" panose="020B0604030504040204" pitchFamily="34" charset="-120"/>
                <a:ea typeface="微軟正黑體" panose="020B0604030504040204" pitchFamily="34" charset="-120"/>
              </a:rPr>
              <a:t>SFM</a:t>
            </a:r>
            <a:r>
              <a:rPr lang="zh-TW" altLang="en-US" sz="2000" dirty="0">
                <a:latin typeface="微軟正黑體" panose="020B0604030504040204" pitchFamily="34" charset="-120"/>
                <a:ea typeface="微軟正黑體" panose="020B0604030504040204" pitchFamily="34" charset="-120"/>
              </a:rPr>
              <a:t> 初始化設定可訓練時間遺忘參數</a:t>
            </a:r>
            <a:r>
              <a:rPr lang="el-GR" altLang="zh-TW" sz="2000" dirty="0">
                <a:latin typeface="微軟正黑體" panose="020B0604030504040204" pitchFamily="34" charset="-120"/>
                <a:ea typeface="微軟正黑體" panose="020B0604030504040204" pitchFamily="34" charset="-120"/>
              </a:rPr>
              <a:t>α</a:t>
            </a:r>
            <a:r>
              <a:rPr lang="en-US" altLang="zh-TW" sz="2000" dirty="0">
                <a:latin typeface="微軟正黑體" panose="020B0604030504040204" pitchFamily="34" charset="-120"/>
                <a:ea typeface="微軟正黑體" panose="020B0604030504040204" pitchFamily="34" charset="-120"/>
              </a:rPr>
              <a:t>=0.9</a:t>
            </a:r>
            <a:r>
              <a:rPr lang="zh-TW" altLang="en-US" sz="2000" dirty="0">
                <a:latin typeface="微軟正黑體" panose="020B0604030504040204" pitchFamily="34" charset="-120"/>
                <a:ea typeface="微軟正黑體" panose="020B0604030504040204" pitchFamily="34" charset="-120"/>
              </a:rPr>
              <a:t> </a:t>
            </a:r>
            <a:endParaRPr lang="en-US" altLang="zh-TW" sz="2000" dirty="0">
              <a:latin typeface="微軟正黑體" panose="020B0604030504040204" pitchFamily="34" charset="-120"/>
              <a:ea typeface="微軟正黑體" panose="020B0604030504040204" pitchFamily="34" charset="-120"/>
            </a:endParaRPr>
          </a:p>
          <a:p>
            <a:r>
              <a:rPr lang="zh-TW" altLang="en-US" sz="2000" dirty="0">
                <a:latin typeface="微軟正黑體" panose="020B0604030504040204" pitchFamily="34" charset="-120"/>
                <a:ea typeface="微軟正黑體" panose="020B0604030504040204" pitchFamily="34" charset="-120"/>
              </a:rPr>
              <a:t>其合併方式為</a:t>
            </a:r>
            <a:endParaRPr lang="en-US" altLang="zh-TW" sz="2000" dirty="0">
              <a:latin typeface="微軟正黑體" panose="020B0604030504040204" pitchFamily="34" charset="-120"/>
              <a:ea typeface="微軟正黑體" panose="020B0604030504040204" pitchFamily="34" charset="-120"/>
            </a:endParaRPr>
          </a:p>
          <a:p>
            <a:endParaRPr lang="en-US" altLang="zh-TW" sz="2000" dirty="0">
              <a:latin typeface="微軟正黑體" panose="020B0604030504040204" pitchFamily="34" charset="-120"/>
              <a:ea typeface="微軟正黑體" panose="020B0604030504040204" pitchFamily="34" charset="-120"/>
            </a:endParaRPr>
          </a:p>
          <a:p>
            <a:endParaRPr lang="en-US" altLang="zh-TW" sz="2000" dirty="0">
              <a:latin typeface="微軟正黑體" panose="020B0604030504040204" pitchFamily="34" charset="-120"/>
              <a:ea typeface="微軟正黑體" panose="020B0604030504040204" pitchFamily="34" charset="-120"/>
            </a:endParaRPr>
          </a:p>
          <a:p>
            <a:r>
              <a:rPr lang="zh-TW" altLang="en-US" sz="2000" dirty="0">
                <a:latin typeface="微軟正黑體" panose="020B0604030504040204" pitchFamily="34" charset="-120"/>
                <a:ea typeface="微軟正黑體" panose="020B0604030504040204" pitchFamily="34" charset="-120"/>
              </a:rPr>
              <a:t>合併示意圖</a:t>
            </a:r>
            <a:endParaRPr lang="en-US" altLang="zh-TW" sz="2000" dirty="0">
              <a:latin typeface="微軟正黑體" panose="020B0604030504040204" pitchFamily="34" charset="-120"/>
              <a:ea typeface="微軟正黑體" panose="020B0604030504040204" pitchFamily="34" charset="-120"/>
            </a:endParaRPr>
          </a:p>
          <a:p>
            <a:pPr marL="0" indent="0">
              <a:buNone/>
            </a:pPr>
            <a:endParaRPr lang="en-US" altLang="zh-TW" sz="2000" dirty="0">
              <a:latin typeface="微軟正黑體" panose="020B0604030504040204" pitchFamily="34" charset="-120"/>
              <a:ea typeface="微軟正黑體" panose="020B0604030504040204" pitchFamily="34" charset="-120"/>
            </a:endParaRPr>
          </a:p>
          <a:p>
            <a:pPr marL="0" indent="0">
              <a:buNone/>
            </a:pPr>
            <a:endParaRPr lang="zh-TW" altLang="en-US" sz="2000" dirty="0">
              <a:latin typeface="微軟正黑體" panose="020B0604030504040204" pitchFamily="34" charset="-120"/>
              <a:ea typeface="微軟正黑體" panose="020B0604030504040204" pitchFamily="34" charset="-120"/>
            </a:endParaRPr>
          </a:p>
        </p:txBody>
      </p:sp>
      <p:sp>
        <p:nvSpPr>
          <p:cNvPr id="6" name="文字版面配置區 5">
            <a:extLst>
              <a:ext uri="{FF2B5EF4-FFF2-40B4-BE49-F238E27FC236}">
                <a16:creationId xmlns:a16="http://schemas.microsoft.com/office/drawing/2014/main" id="{83351D15-2FC5-48AD-8253-B571AE65C821}"/>
              </a:ext>
            </a:extLst>
          </p:cNvPr>
          <p:cNvSpPr>
            <a:spLocks noGrp="1"/>
          </p:cNvSpPr>
          <p:nvPr>
            <p:ph type="body" sz="quarter" idx="3"/>
          </p:nvPr>
        </p:nvSpPr>
        <p:spPr/>
        <p:txBody>
          <a:bodyPr/>
          <a:lstStyle/>
          <a:p>
            <a:r>
              <a:rPr lang="zh-TW" altLang="en-US" dirty="0">
                <a:latin typeface="微軟正黑體" panose="020B0604030504040204" pitchFamily="34" charset="-120"/>
                <a:ea typeface="微軟正黑體" panose="020B0604030504040204" pitchFamily="34" charset="-120"/>
              </a:rPr>
              <a:t>新的</a:t>
            </a:r>
            <a:r>
              <a:rPr lang="en-US" altLang="zh-TW" dirty="0">
                <a:latin typeface="微軟正黑體" panose="020B0604030504040204" pitchFamily="34" charset="-120"/>
                <a:ea typeface="微軟正黑體" panose="020B0604030504040204" pitchFamily="34" charset="-120"/>
              </a:rPr>
              <a:t>SFM</a:t>
            </a:r>
            <a:r>
              <a:rPr lang="zh-TW" altLang="en-US" dirty="0">
                <a:latin typeface="微軟正黑體" panose="020B0604030504040204" pitchFamily="34" charset="-120"/>
                <a:ea typeface="微軟正黑體" panose="020B0604030504040204" pitchFamily="34" charset="-120"/>
              </a:rPr>
              <a:t>合併方式</a:t>
            </a:r>
          </a:p>
        </p:txBody>
      </p:sp>
      <p:sp>
        <p:nvSpPr>
          <p:cNvPr id="7" name="內容版面配置區 6">
            <a:extLst>
              <a:ext uri="{FF2B5EF4-FFF2-40B4-BE49-F238E27FC236}">
                <a16:creationId xmlns:a16="http://schemas.microsoft.com/office/drawing/2014/main" id="{2868FD6F-A7CD-4010-BD06-715EB686D0A9}"/>
              </a:ext>
            </a:extLst>
          </p:cNvPr>
          <p:cNvSpPr>
            <a:spLocks noGrp="1"/>
          </p:cNvSpPr>
          <p:nvPr>
            <p:ph sz="quarter" idx="4"/>
          </p:nvPr>
        </p:nvSpPr>
        <p:spPr/>
        <p:txBody>
          <a:bodyPr>
            <a:normAutofit/>
          </a:bodyPr>
          <a:lstStyle/>
          <a:p>
            <a:r>
              <a:rPr lang="zh-TW" altLang="en-US" sz="2000" dirty="0">
                <a:latin typeface="微軟正黑體" panose="020B0604030504040204" pitchFamily="34" charset="-120"/>
                <a:ea typeface="微軟正黑體" panose="020B0604030504040204" pitchFamily="34" charset="-120"/>
              </a:rPr>
              <a:t>設定範圍之最大最小值並將並且在此範圍內均勻取出</a:t>
            </a:r>
            <a:r>
              <a:rPr lang="en-US" altLang="zh-TW" sz="2000" dirty="0">
                <a:latin typeface="微軟正黑體" panose="020B0604030504040204" pitchFamily="34" charset="-120"/>
                <a:ea typeface="微軟正黑體" panose="020B0604030504040204" pitchFamily="34" charset="-120"/>
              </a:rPr>
              <a:t>n</a:t>
            </a:r>
            <a:r>
              <a:rPr lang="zh-TW" altLang="en-US" sz="2000" dirty="0">
                <a:latin typeface="微軟正黑體" panose="020B0604030504040204" pitchFamily="34" charset="-120"/>
                <a:ea typeface="微軟正黑體" panose="020B0604030504040204" pitchFamily="34" charset="-120"/>
              </a:rPr>
              <a:t>個值作為 </a:t>
            </a:r>
            <a:r>
              <a:rPr lang="el-GR" altLang="zh-TW" sz="2000" dirty="0">
                <a:latin typeface="微軟正黑體" panose="020B0604030504040204" pitchFamily="34" charset="-120"/>
                <a:ea typeface="微軟正黑體" panose="020B0604030504040204" pitchFamily="34" charset="-120"/>
              </a:rPr>
              <a:t>α</a:t>
            </a:r>
            <a:endParaRPr lang="en-US" altLang="zh-TW" sz="2000" dirty="0">
              <a:latin typeface="微軟正黑體" panose="020B0604030504040204" pitchFamily="34" charset="-120"/>
              <a:ea typeface="微軟正黑體" panose="020B0604030504040204" pitchFamily="34" charset="-120"/>
            </a:endParaRPr>
          </a:p>
          <a:p>
            <a:pPr marL="0" indent="0">
              <a:buNone/>
            </a:pPr>
            <a:r>
              <a:rPr lang="zh-TW" altLang="en-US" sz="2000" dirty="0">
                <a:latin typeface="微軟正黑體" panose="020B0604030504040204" pitchFamily="34" charset="-120"/>
                <a:ea typeface="微軟正黑體" panose="020B0604030504040204" pitchFamily="34" charset="-120"/>
              </a:rPr>
              <a:t>    </a:t>
            </a:r>
            <a:r>
              <a:rPr lang="en-US" altLang="zh-TW" sz="2000" dirty="0">
                <a:latin typeface="微軟正黑體" panose="020B0604030504040204" pitchFamily="34" charset="-120"/>
                <a:ea typeface="微軟正黑體" panose="020B0604030504040204" pitchFamily="34" charset="-120"/>
              </a:rPr>
              <a:t>Ex: max, min = [0.99, 0.9], n = 4</a:t>
            </a:r>
          </a:p>
          <a:p>
            <a:pPr marL="0" indent="0">
              <a:buNone/>
            </a:pPr>
            <a:r>
              <a:rPr lang="en-US" altLang="zh-TW" sz="2000" dirty="0">
                <a:latin typeface="微軟正黑體" panose="020B0604030504040204" pitchFamily="34" charset="-120"/>
                <a:ea typeface="微軟正黑體" panose="020B0604030504040204" pitchFamily="34" charset="-120"/>
              </a:rPr>
              <a:t>    -&gt; </a:t>
            </a:r>
            <a:r>
              <a:rPr lang="el-GR" altLang="zh-TW" sz="2000" dirty="0">
                <a:latin typeface="微軟正黑體" panose="020B0604030504040204" pitchFamily="34" charset="-120"/>
                <a:ea typeface="微軟正黑體" panose="020B0604030504040204" pitchFamily="34" charset="-120"/>
              </a:rPr>
              <a:t>α</a:t>
            </a:r>
            <a:r>
              <a:rPr lang="en-US" altLang="zh-TW" sz="2000" dirty="0">
                <a:latin typeface="微軟正黑體" panose="020B0604030504040204" pitchFamily="34" charset="-120"/>
                <a:ea typeface="微軟正黑體" panose="020B0604030504040204" pitchFamily="34" charset="-120"/>
              </a:rPr>
              <a:t> = [0.99, 0.96, 0.93, 0.9]</a:t>
            </a:r>
          </a:p>
          <a:p>
            <a:r>
              <a:rPr lang="zh-TW" altLang="en-US" sz="2000" dirty="0">
                <a:latin typeface="微軟正黑體" panose="020B0604030504040204" pitchFamily="34" charset="-120"/>
                <a:ea typeface="微軟正黑體" panose="020B0604030504040204" pitchFamily="34" charset="-120"/>
              </a:rPr>
              <a:t>將</a:t>
            </a:r>
            <a:r>
              <a:rPr lang="el-GR" altLang="zh-TW" sz="2000" dirty="0">
                <a:latin typeface="微軟正黑體" panose="020B0604030504040204" pitchFamily="34" charset="-120"/>
                <a:ea typeface="微軟正黑體" panose="020B0604030504040204" pitchFamily="34" charset="-120"/>
              </a:rPr>
              <a:t>α</a:t>
            </a:r>
            <a:r>
              <a:rPr lang="zh-TW" altLang="en-US" sz="2000" dirty="0">
                <a:latin typeface="微軟正黑體" panose="020B0604030504040204" pitchFamily="34" charset="-120"/>
                <a:ea typeface="微軟正黑體" panose="020B0604030504040204" pitchFamily="34" charset="-120"/>
              </a:rPr>
              <a:t>設為不可訓練之參數</a:t>
            </a:r>
            <a:endParaRPr lang="en-US" altLang="zh-TW" sz="2000" dirty="0">
              <a:latin typeface="微軟正黑體" panose="020B0604030504040204" pitchFamily="34" charset="-120"/>
              <a:ea typeface="微軟正黑體" panose="020B0604030504040204" pitchFamily="34" charset="-120"/>
            </a:endParaRPr>
          </a:p>
          <a:p>
            <a:r>
              <a:rPr lang="zh-TW" altLang="en-US" sz="2000" dirty="0">
                <a:latin typeface="微軟正黑體" panose="020B0604030504040204" pitchFamily="34" charset="-120"/>
                <a:ea typeface="微軟正黑體" panose="020B0604030504040204" pitchFamily="34" charset="-120"/>
              </a:rPr>
              <a:t>實驗</a:t>
            </a:r>
            <a:endParaRPr lang="en-US" altLang="zh-TW" sz="2000" dirty="0">
              <a:latin typeface="微軟正黑體" panose="020B0604030504040204" pitchFamily="34" charset="-120"/>
              <a:ea typeface="微軟正黑體" panose="020B0604030504040204" pitchFamily="34" charset="-120"/>
            </a:endParaRPr>
          </a:p>
        </p:txBody>
      </p:sp>
      <p:pic>
        <p:nvPicPr>
          <p:cNvPr id="11" name="圖片 10">
            <a:extLst>
              <a:ext uri="{FF2B5EF4-FFF2-40B4-BE49-F238E27FC236}">
                <a16:creationId xmlns:a16="http://schemas.microsoft.com/office/drawing/2014/main" id="{3EE310C6-00B6-4442-87B1-0B8872BA1AAD}"/>
              </a:ext>
            </a:extLst>
          </p:cNvPr>
          <p:cNvPicPr>
            <a:picLocks noChangeAspect="1"/>
          </p:cNvPicPr>
          <p:nvPr/>
        </p:nvPicPr>
        <p:blipFill>
          <a:blip r:embed="rId2"/>
          <a:stretch>
            <a:fillRect/>
          </a:stretch>
        </p:blipFill>
        <p:spPr>
          <a:xfrm>
            <a:off x="930091" y="3204210"/>
            <a:ext cx="4353533" cy="762106"/>
          </a:xfrm>
          <a:prstGeom prst="rect">
            <a:avLst/>
          </a:prstGeom>
        </p:spPr>
      </p:pic>
      <p:pic>
        <p:nvPicPr>
          <p:cNvPr id="13" name="圖片 12">
            <a:extLst>
              <a:ext uri="{FF2B5EF4-FFF2-40B4-BE49-F238E27FC236}">
                <a16:creationId xmlns:a16="http://schemas.microsoft.com/office/drawing/2014/main" id="{3C26F52D-5A49-4D41-8DB1-284F96E00130}"/>
              </a:ext>
            </a:extLst>
          </p:cNvPr>
          <p:cNvPicPr>
            <a:picLocks noChangeAspect="1"/>
          </p:cNvPicPr>
          <p:nvPr/>
        </p:nvPicPr>
        <p:blipFill>
          <a:blip r:embed="rId3"/>
          <a:stretch>
            <a:fillRect/>
          </a:stretch>
        </p:blipFill>
        <p:spPr>
          <a:xfrm>
            <a:off x="1399909" y="4570579"/>
            <a:ext cx="3304522" cy="1989345"/>
          </a:xfrm>
          <a:prstGeom prst="rect">
            <a:avLst/>
          </a:prstGeom>
        </p:spPr>
      </p:pic>
      <p:grpSp>
        <p:nvGrpSpPr>
          <p:cNvPr id="19" name="群組 18">
            <a:extLst>
              <a:ext uri="{FF2B5EF4-FFF2-40B4-BE49-F238E27FC236}">
                <a16:creationId xmlns:a16="http://schemas.microsoft.com/office/drawing/2014/main" id="{3B521496-9B14-4635-91DC-82DDA2F7B195}"/>
              </a:ext>
            </a:extLst>
          </p:cNvPr>
          <p:cNvGrpSpPr/>
          <p:nvPr/>
        </p:nvGrpSpPr>
        <p:grpSpPr>
          <a:xfrm>
            <a:off x="6172200" y="4881616"/>
            <a:ext cx="5419133" cy="1282263"/>
            <a:chOff x="6172200" y="4881616"/>
            <a:chExt cx="5419133" cy="1282263"/>
          </a:xfrm>
        </p:grpSpPr>
        <p:pic>
          <p:nvPicPr>
            <p:cNvPr id="14" name="圖片 13">
              <a:extLst>
                <a:ext uri="{FF2B5EF4-FFF2-40B4-BE49-F238E27FC236}">
                  <a16:creationId xmlns:a16="http://schemas.microsoft.com/office/drawing/2014/main" id="{A63B757C-CCFE-4BA3-B0A3-B5E861A0E9CC}"/>
                </a:ext>
              </a:extLst>
            </p:cNvPr>
            <p:cNvPicPr>
              <a:picLocks noChangeAspect="1"/>
            </p:cNvPicPr>
            <p:nvPr/>
          </p:nvPicPr>
          <p:blipFill>
            <a:blip r:embed="rId4"/>
            <a:stretch>
              <a:fillRect/>
            </a:stretch>
          </p:blipFill>
          <p:spPr>
            <a:xfrm>
              <a:off x="6172200" y="4881616"/>
              <a:ext cx="2627586" cy="1282263"/>
            </a:xfrm>
            <a:prstGeom prst="rect">
              <a:avLst/>
            </a:prstGeom>
          </p:spPr>
        </p:pic>
        <p:sp>
          <p:nvSpPr>
            <p:cNvPr id="15" name="矩形 14">
              <a:extLst>
                <a:ext uri="{FF2B5EF4-FFF2-40B4-BE49-F238E27FC236}">
                  <a16:creationId xmlns:a16="http://schemas.microsoft.com/office/drawing/2014/main" id="{9C6E5E17-F413-4130-A195-97A4A90D1476}"/>
                </a:ext>
              </a:extLst>
            </p:cNvPr>
            <p:cNvSpPr/>
            <p:nvPr/>
          </p:nvSpPr>
          <p:spPr>
            <a:xfrm>
              <a:off x="6920537" y="5268397"/>
              <a:ext cx="1816187" cy="11981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latin typeface="微軟正黑體" panose="020B0604030504040204" pitchFamily="34" charset="-120"/>
                <a:ea typeface="微軟正黑體" panose="020B0604030504040204" pitchFamily="34" charset="-120"/>
              </a:endParaRPr>
            </a:p>
          </p:txBody>
        </p:sp>
        <p:sp>
          <p:nvSpPr>
            <p:cNvPr id="16" name="箭號: 向右 15">
              <a:extLst>
                <a:ext uri="{FF2B5EF4-FFF2-40B4-BE49-F238E27FC236}">
                  <a16:creationId xmlns:a16="http://schemas.microsoft.com/office/drawing/2014/main" id="{6931AF8D-9053-4743-A855-45B580A8FDD3}"/>
                </a:ext>
              </a:extLst>
            </p:cNvPr>
            <p:cNvSpPr/>
            <p:nvPr/>
          </p:nvSpPr>
          <p:spPr>
            <a:xfrm>
              <a:off x="9118775" y="5305553"/>
              <a:ext cx="554946" cy="334229"/>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latin typeface="微軟正黑體" panose="020B0604030504040204" pitchFamily="34" charset="-120"/>
                <a:ea typeface="微軟正黑體" panose="020B0604030504040204" pitchFamily="34" charset="-120"/>
              </a:endParaRPr>
            </a:p>
          </p:txBody>
        </p:sp>
        <p:sp>
          <p:nvSpPr>
            <p:cNvPr id="17" name="文字方塊 16">
              <a:extLst>
                <a:ext uri="{FF2B5EF4-FFF2-40B4-BE49-F238E27FC236}">
                  <a16:creationId xmlns:a16="http://schemas.microsoft.com/office/drawing/2014/main" id="{A4F24B6B-1E1C-43A8-BDC9-D94EF28CE63A}"/>
                </a:ext>
              </a:extLst>
            </p:cNvPr>
            <p:cNvSpPr txBox="1"/>
            <p:nvPr/>
          </p:nvSpPr>
          <p:spPr>
            <a:xfrm>
              <a:off x="9785130" y="5072557"/>
              <a:ext cx="1806203" cy="800219"/>
            </a:xfrm>
            <a:prstGeom prst="rect">
              <a:avLst/>
            </a:prstGeom>
            <a:noFill/>
          </p:spPr>
          <p:txBody>
            <a:bodyPr wrap="square" rtlCol="0">
              <a:spAutoFit/>
            </a:bodyPr>
            <a:lstStyle/>
            <a:p>
              <a:r>
                <a:rPr lang="zh-TW" altLang="en-US" dirty="0">
                  <a:latin typeface="微軟正黑體" panose="020B0604030504040204" pitchFamily="34" charset="-120"/>
                  <a:ea typeface="微軟正黑體" panose="020B0604030504040204" pitchFamily="34" charset="-120"/>
                  <a:hlinkClick r:id="rId5"/>
                </a:rPr>
                <a:t>實驗連結</a:t>
              </a:r>
              <a:r>
                <a:rPr lang="en-US" altLang="zh-TW" dirty="0">
                  <a:latin typeface="微軟正黑體" panose="020B0604030504040204" pitchFamily="34" charset="-120"/>
                  <a:ea typeface="微軟正黑體" panose="020B0604030504040204" pitchFamily="34" charset="-120"/>
                </a:rPr>
                <a:t>:</a:t>
              </a:r>
            </a:p>
            <a:p>
              <a:r>
                <a:rPr lang="en-US" altLang="zh-TW" sz="1400" dirty="0" err="1">
                  <a:latin typeface="微軟正黑體" panose="020B0604030504040204" pitchFamily="34" charset="-120"/>
                  <a:ea typeface="微軟正黑體" panose="020B0604030504040204" pitchFamily="34" charset="-120"/>
                </a:rPr>
                <a:t>Train_acc</a:t>
              </a:r>
              <a:r>
                <a:rPr lang="en-US" altLang="zh-TW" sz="1400" dirty="0">
                  <a:latin typeface="微軟正黑體" panose="020B0604030504040204" pitchFamily="34" charset="-120"/>
                  <a:ea typeface="微軟正黑體" panose="020B0604030504040204" pitchFamily="34" charset="-120"/>
                </a:rPr>
                <a:t>: 0.975</a:t>
              </a:r>
            </a:p>
            <a:p>
              <a:r>
                <a:rPr lang="en-US" altLang="zh-TW" sz="1400" dirty="0" err="1">
                  <a:latin typeface="微軟正黑體" panose="020B0604030504040204" pitchFamily="34" charset="-120"/>
                  <a:ea typeface="微軟正黑體" panose="020B0604030504040204" pitchFamily="34" charset="-120"/>
                </a:rPr>
                <a:t>Test_acc</a:t>
              </a:r>
              <a:r>
                <a:rPr lang="en-US" altLang="zh-TW" sz="1400" dirty="0">
                  <a:latin typeface="微軟正黑體" panose="020B0604030504040204" pitchFamily="34" charset="-120"/>
                  <a:ea typeface="微軟正黑體" panose="020B0604030504040204" pitchFamily="34" charset="-120"/>
                </a:rPr>
                <a:t>: 0.9655</a:t>
              </a:r>
              <a:endParaRPr lang="zh-TW" altLang="en-US" sz="1400" dirty="0">
                <a:latin typeface="微軟正黑體" panose="020B0604030504040204" pitchFamily="34" charset="-120"/>
                <a:ea typeface="微軟正黑體" panose="020B0604030504040204" pitchFamily="34" charset="-120"/>
              </a:endParaRPr>
            </a:p>
          </p:txBody>
        </p:sp>
      </p:grpSp>
      <p:sp>
        <p:nvSpPr>
          <p:cNvPr id="18" name="投影片編號版面配置區 17">
            <a:extLst>
              <a:ext uri="{FF2B5EF4-FFF2-40B4-BE49-F238E27FC236}">
                <a16:creationId xmlns:a16="http://schemas.microsoft.com/office/drawing/2014/main" id="{888970CD-C017-40A1-A4C7-50159C08C5C2}"/>
              </a:ext>
            </a:extLst>
          </p:cNvPr>
          <p:cNvSpPr>
            <a:spLocks noGrp="1"/>
          </p:cNvSpPr>
          <p:nvPr>
            <p:ph type="sldNum" sz="quarter" idx="12"/>
          </p:nvPr>
        </p:nvSpPr>
        <p:spPr/>
        <p:txBody>
          <a:bodyPr/>
          <a:lstStyle/>
          <a:p>
            <a:fld id="{D60ECA09-1BC6-435C-886F-70D201C1A253}" type="slidenum">
              <a:rPr lang="zh-TW" altLang="en-US" smtClean="0">
                <a:latin typeface="微軟正黑體" panose="020B0604030504040204" pitchFamily="34" charset="-120"/>
                <a:ea typeface="微軟正黑體" panose="020B0604030504040204" pitchFamily="34" charset="-120"/>
              </a:rPr>
              <a:t>5</a:t>
            </a:fld>
            <a:endParaRPr lang="zh-TW" altLang="en-US">
              <a:latin typeface="微軟正黑體" panose="020B0604030504040204" pitchFamily="34" charset="-120"/>
              <a:ea typeface="微軟正黑體" panose="020B0604030504040204" pitchFamily="34" charset="-120"/>
            </a:endParaRPr>
          </a:p>
        </p:txBody>
      </p:sp>
      <p:cxnSp>
        <p:nvCxnSpPr>
          <p:cNvPr id="20" name="直線接點 19">
            <a:extLst>
              <a:ext uri="{FF2B5EF4-FFF2-40B4-BE49-F238E27FC236}">
                <a16:creationId xmlns:a16="http://schemas.microsoft.com/office/drawing/2014/main" id="{EAC35DF9-83D9-476E-90A1-508A24CDADE6}"/>
              </a:ext>
            </a:extLst>
          </p:cNvPr>
          <p:cNvCxnSpPr/>
          <p:nvPr/>
        </p:nvCxnSpPr>
        <p:spPr>
          <a:xfrm>
            <a:off x="5966044" y="2150128"/>
            <a:ext cx="0" cy="4004442"/>
          </a:xfrm>
          <a:prstGeom prst="line">
            <a:avLst/>
          </a:prstGeom>
          <a:ln w="571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9312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E645E6C-5525-42B7-9E62-D7716D18A06D}"/>
              </a:ext>
            </a:extLst>
          </p:cNvPr>
          <p:cNvSpPr>
            <a:spLocks noGrp="1"/>
          </p:cNvSpPr>
          <p:nvPr>
            <p:ph type="title"/>
          </p:nvPr>
        </p:nvSpPr>
        <p:spPr/>
        <p:txBody>
          <a:bodyPr/>
          <a:lstStyle/>
          <a:p>
            <a:r>
              <a:rPr lang="en-US" altLang="zh-TW" dirty="0">
                <a:latin typeface="微軟正黑體" panose="020B0604030504040204" pitchFamily="34" charset="-120"/>
                <a:ea typeface="微軟正黑體" panose="020B0604030504040204" pitchFamily="34" charset="-120"/>
              </a:rPr>
              <a:t>Step 3 </a:t>
            </a:r>
            <a:r>
              <a:rPr lang="zh-TW" altLang="en-US" dirty="0">
                <a:latin typeface="微軟正黑體" panose="020B0604030504040204" pitchFamily="34" charset="-120"/>
                <a:ea typeface="微軟正黑體" panose="020B0604030504040204" pitchFamily="34" charset="-120"/>
              </a:rPr>
              <a:t>更改基底和激活函數</a:t>
            </a:r>
          </a:p>
        </p:txBody>
      </p:sp>
      <p:sp>
        <p:nvSpPr>
          <p:cNvPr id="4" name="文字版面配置區 3">
            <a:extLst>
              <a:ext uri="{FF2B5EF4-FFF2-40B4-BE49-F238E27FC236}">
                <a16:creationId xmlns:a16="http://schemas.microsoft.com/office/drawing/2014/main" id="{3EFAB63F-C752-4339-BAFC-E093895AF050}"/>
              </a:ext>
            </a:extLst>
          </p:cNvPr>
          <p:cNvSpPr>
            <a:spLocks noGrp="1"/>
          </p:cNvSpPr>
          <p:nvPr>
            <p:ph type="body" idx="1"/>
          </p:nvPr>
        </p:nvSpPr>
        <p:spPr>
          <a:xfrm>
            <a:off x="425260" y="1685926"/>
            <a:ext cx="5157787" cy="823912"/>
          </a:xfrm>
        </p:spPr>
        <p:txBody>
          <a:bodyPr/>
          <a:lstStyle/>
          <a:p>
            <a:r>
              <a:rPr lang="zh-TW" altLang="en-US" dirty="0">
                <a:latin typeface="微軟正黑體" panose="020B0604030504040204" pitchFamily="34" charset="-120"/>
                <a:ea typeface="微軟正黑體" panose="020B0604030504040204" pitchFamily="34" charset="-120"/>
              </a:rPr>
              <a:t>舊的</a:t>
            </a:r>
            <a:r>
              <a:rPr lang="en-US" altLang="zh-TW" dirty="0">
                <a:latin typeface="微軟正黑體" panose="020B0604030504040204" pitchFamily="34" charset="-120"/>
                <a:ea typeface="微軟正黑體" panose="020B0604030504040204" pitchFamily="34" charset="-120"/>
              </a:rPr>
              <a:t>SFM</a:t>
            </a:r>
            <a:r>
              <a:rPr lang="zh-TW" altLang="en-US" dirty="0">
                <a:latin typeface="微軟正黑體" panose="020B0604030504040204" pitchFamily="34" charset="-120"/>
                <a:ea typeface="微軟正黑體" panose="020B0604030504040204" pitchFamily="34" charset="-120"/>
              </a:rPr>
              <a:t>合併方式</a:t>
            </a:r>
          </a:p>
        </p:txBody>
      </p:sp>
      <p:sp>
        <p:nvSpPr>
          <p:cNvPr id="5" name="內容版面配置區 4">
            <a:extLst>
              <a:ext uri="{FF2B5EF4-FFF2-40B4-BE49-F238E27FC236}">
                <a16:creationId xmlns:a16="http://schemas.microsoft.com/office/drawing/2014/main" id="{C30EA67B-7FE6-4C9A-8E40-8B54B75607ED}"/>
              </a:ext>
            </a:extLst>
          </p:cNvPr>
          <p:cNvSpPr>
            <a:spLocks noGrp="1"/>
          </p:cNvSpPr>
          <p:nvPr>
            <p:ph sz="half" idx="2"/>
          </p:nvPr>
        </p:nvSpPr>
        <p:spPr>
          <a:xfrm>
            <a:off x="425260" y="2509838"/>
            <a:ext cx="5157787" cy="3684588"/>
          </a:xfrm>
        </p:spPr>
        <p:txBody>
          <a:bodyPr>
            <a:normAutofit lnSpcReduction="10000"/>
          </a:bodyPr>
          <a:lstStyle/>
          <a:p>
            <a:pPr marL="457200" indent="-457200">
              <a:buFont typeface="+mj-lt"/>
              <a:buAutoNum type="arabicPeriod"/>
            </a:pPr>
            <a:r>
              <a:rPr lang="zh-TW" altLang="en-US" sz="2000" dirty="0">
                <a:latin typeface="微軟正黑體" panose="020B0604030504040204" pitchFamily="34" charset="-120"/>
                <a:ea typeface="微軟正黑體" panose="020B0604030504040204" pitchFamily="34" charset="-120"/>
              </a:rPr>
              <a:t>放射狀基底函數</a:t>
            </a:r>
            <a:r>
              <a:rPr lang="en-US" altLang="zh-TW" sz="2000" dirty="0">
                <a:latin typeface="微軟正黑體" panose="020B0604030504040204" pitchFamily="34" charset="-120"/>
                <a:ea typeface="微軟正黑體" panose="020B0604030504040204" pitchFamily="34" charset="-120"/>
              </a:rPr>
              <a:t>:</a:t>
            </a:r>
            <a:r>
              <a:rPr lang="zh-TW" altLang="en-US" sz="2000" dirty="0">
                <a:latin typeface="微軟正黑體" panose="020B0604030504040204" pitchFamily="34" charset="-120"/>
                <a:ea typeface="微軟正黑體" panose="020B0604030504040204" pitchFamily="34" charset="-120"/>
              </a:rPr>
              <a:t> </a:t>
            </a:r>
            <a:endParaRPr lang="en-US" altLang="zh-TW" sz="2000" dirty="0">
              <a:latin typeface="微軟正黑體" panose="020B0604030504040204" pitchFamily="34" charset="-120"/>
              <a:ea typeface="微軟正黑體" panose="020B0604030504040204" pitchFamily="34" charset="-120"/>
            </a:endParaRPr>
          </a:p>
          <a:p>
            <a:pPr lvl="1"/>
            <a:r>
              <a:rPr lang="zh-TW" altLang="en-US" sz="1600" dirty="0">
                <a:latin typeface="微軟正黑體" panose="020B0604030504040204" pitchFamily="34" charset="-120"/>
                <a:ea typeface="微軟正黑體" panose="020B0604030504040204" pitchFamily="34" charset="-120"/>
              </a:rPr>
              <a:t>高斯函數</a:t>
            </a:r>
            <a:endParaRPr lang="en-US" altLang="zh-TW" sz="1600" dirty="0">
              <a:latin typeface="微軟正黑體" panose="020B0604030504040204" pitchFamily="34" charset="-120"/>
              <a:ea typeface="微軟正黑體" panose="020B0604030504040204" pitchFamily="34" charset="-120"/>
            </a:endParaRPr>
          </a:p>
          <a:p>
            <a:pPr lvl="1"/>
            <a:endParaRPr lang="en-US" altLang="zh-TW" sz="1600" dirty="0">
              <a:latin typeface="微軟正黑體" panose="020B0604030504040204" pitchFamily="34" charset="-120"/>
              <a:ea typeface="微軟正黑體" panose="020B0604030504040204" pitchFamily="34" charset="-120"/>
            </a:endParaRPr>
          </a:p>
          <a:p>
            <a:pPr lvl="1"/>
            <a:endParaRPr lang="en-US" altLang="zh-TW" sz="1600" dirty="0">
              <a:latin typeface="微軟正黑體" panose="020B0604030504040204" pitchFamily="34" charset="-120"/>
              <a:ea typeface="微軟正黑體" panose="020B0604030504040204" pitchFamily="34" charset="-120"/>
            </a:endParaRPr>
          </a:p>
          <a:p>
            <a:pPr lvl="1"/>
            <a:endParaRPr lang="en-US" altLang="zh-TW" sz="1600" dirty="0">
              <a:latin typeface="微軟正黑體" panose="020B0604030504040204" pitchFamily="34" charset="-120"/>
              <a:ea typeface="微軟正黑體" panose="020B0604030504040204" pitchFamily="34" charset="-120"/>
            </a:endParaRPr>
          </a:p>
          <a:p>
            <a:pPr lvl="1"/>
            <a:endParaRPr lang="en-US" altLang="zh-TW" sz="1600" dirty="0">
              <a:latin typeface="微軟正黑體" panose="020B0604030504040204" pitchFamily="34" charset="-120"/>
              <a:ea typeface="微軟正黑體" panose="020B0604030504040204" pitchFamily="34" charset="-120"/>
            </a:endParaRPr>
          </a:p>
          <a:p>
            <a:pPr marL="457200" indent="-457200">
              <a:buFont typeface="+mj-lt"/>
              <a:buAutoNum type="arabicPeriod"/>
            </a:pPr>
            <a:r>
              <a:rPr lang="zh-TW" altLang="en-US" sz="2000" dirty="0">
                <a:latin typeface="微軟正黑體" panose="020B0604030504040204" pitchFamily="34" charset="-120"/>
                <a:ea typeface="微軟正黑體" panose="020B0604030504040204" pitchFamily="34" charset="-120"/>
              </a:rPr>
              <a:t>整流線性單位函數</a:t>
            </a:r>
            <a:r>
              <a:rPr lang="en-US" altLang="zh-TW" sz="2000" dirty="0">
                <a:latin typeface="微軟正黑體" panose="020B0604030504040204" pitchFamily="34" charset="-120"/>
                <a:ea typeface="微軟正黑體" panose="020B0604030504040204" pitchFamily="34" charset="-120"/>
              </a:rPr>
              <a:t>:</a:t>
            </a:r>
          </a:p>
          <a:p>
            <a:pPr lvl="1"/>
            <a:r>
              <a:rPr lang="en-US" altLang="zh-TW" sz="1600" dirty="0" err="1">
                <a:latin typeface="微軟正黑體" panose="020B0604030504040204" pitchFamily="34" charset="-120"/>
                <a:ea typeface="微軟正黑體" panose="020B0604030504040204" pitchFamily="34" charset="-120"/>
              </a:rPr>
              <a:t>cReLU</a:t>
            </a:r>
            <a:endParaRPr lang="en-US" altLang="zh-TW" sz="1600" dirty="0">
              <a:latin typeface="微軟正黑體" panose="020B0604030504040204" pitchFamily="34" charset="-120"/>
              <a:ea typeface="微軟正黑體" panose="020B0604030504040204" pitchFamily="34" charset="-120"/>
            </a:endParaRPr>
          </a:p>
          <a:p>
            <a:pPr marL="457200" lvl="1" indent="0">
              <a:buNone/>
            </a:pPr>
            <a:endParaRPr lang="en-US" altLang="zh-TW" sz="1600" dirty="0">
              <a:latin typeface="微軟正黑體" panose="020B0604030504040204" pitchFamily="34" charset="-120"/>
              <a:ea typeface="微軟正黑體" panose="020B0604030504040204" pitchFamily="34" charset="-120"/>
            </a:endParaRPr>
          </a:p>
        </p:txBody>
      </p:sp>
      <p:sp>
        <p:nvSpPr>
          <p:cNvPr id="6" name="文字版面配置區 5">
            <a:extLst>
              <a:ext uri="{FF2B5EF4-FFF2-40B4-BE49-F238E27FC236}">
                <a16:creationId xmlns:a16="http://schemas.microsoft.com/office/drawing/2014/main" id="{83351D15-2FC5-48AD-8253-B571AE65C821}"/>
              </a:ext>
            </a:extLst>
          </p:cNvPr>
          <p:cNvSpPr>
            <a:spLocks noGrp="1"/>
          </p:cNvSpPr>
          <p:nvPr>
            <p:ph type="body" sz="quarter" idx="3"/>
          </p:nvPr>
        </p:nvSpPr>
        <p:spPr>
          <a:xfrm>
            <a:off x="3688714" y="1671228"/>
            <a:ext cx="4617721" cy="823912"/>
          </a:xfrm>
        </p:spPr>
        <p:txBody>
          <a:bodyPr/>
          <a:lstStyle/>
          <a:p>
            <a:r>
              <a:rPr lang="zh-TW" altLang="en-US" dirty="0">
                <a:latin typeface="微軟正黑體" panose="020B0604030504040204" pitchFamily="34" charset="-120"/>
                <a:ea typeface="微軟正黑體" panose="020B0604030504040204" pitchFamily="34" charset="-120"/>
              </a:rPr>
              <a:t>新的</a:t>
            </a:r>
            <a:r>
              <a:rPr lang="en-US" altLang="zh-TW" dirty="0">
                <a:latin typeface="微軟正黑體" panose="020B0604030504040204" pitchFamily="34" charset="-120"/>
                <a:ea typeface="微軟正黑體" panose="020B0604030504040204" pitchFamily="34" charset="-120"/>
              </a:rPr>
              <a:t>SFM</a:t>
            </a:r>
            <a:r>
              <a:rPr lang="zh-TW" altLang="en-US" dirty="0">
                <a:latin typeface="微軟正黑體" panose="020B0604030504040204" pitchFamily="34" charset="-120"/>
                <a:ea typeface="微軟正黑體" panose="020B0604030504040204" pitchFamily="34" charset="-120"/>
              </a:rPr>
              <a:t>合併方式</a:t>
            </a:r>
          </a:p>
        </p:txBody>
      </p:sp>
      <p:sp>
        <p:nvSpPr>
          <p:cNvPr id="7" name="內容版面配置區 6">
            <a:extLst>
              <a:ext uri="{FF2B5EF4-FFF2-40B4-BE49-F238E27FC236}">
                <a16:creationId xmlns:a16="http://schemas.microsoft.com/office/drawing/2014/main" id="{2868FD6F-A7CD-4010-BD06-715EB686D0A9}"/>
              </a:ext>
            </a:extLst>
          </p:cNvPr>
          <p:cNvSpPr>
            <a:spLocks noGrp="1"/>
          </p:cNvSpPr>
          <p:nvPr>
            <p:ph sz="quarter" idx="4"/>
          </p:nvPr>
        </p:nvSpPr>
        <p:spPr>
          <a:xfrm>
            <a:off x="3688714" y="2511263"/>
            <a:ext cx="5157786" cy="2776016"/>
          </a:xfrm>
        </p:spPr>
        <p:txBody>
          <a:bodyPr>
            <a:normAutofit lnSpcReduction="10000"/>
          </a:bodyPr>
          <a:lstStyle/>
          <a:p>
            <a:pPr marL="457200" indent="-457200">
              <a:buFont typeface="+mj-lt"/>
              <a:buAutoNum type="arabicPeriod"/>
            </a:pPr>
            <a:r>
              <a:rPr lang="zh-TW" altLang="en-US" sz="1600" dirty="0">
                <a:latin typeface="微軟正黑體" panose="020B0604030504040204" pitchFamily="34" charset="-120"/>
                <a:ea typeface="微軟正黑體" panose="020B0604030504040204" pitchFamily="34" charset="-120"/>
              </a:rPr>
              <a:t>將高斯函數更改為三角形的放射狀基底函數</a:t>
            </a:r>
            <a:r>
              <a:rPr lang="en-US" altLang="zh-TW" sz="1600" dirty="0">
                <a:latin typeface="微軟正黑體" panose="020B0604030504040204" pitchFamily="34" charset="-120"/>
                <a:ea typeface="微軟正黑體" panose="020B0604030504040204" pitchFamily="34" charset="-120"/>
              </a:rPr>
              <a:t>(triangle function)</a:t>
            </a:r>
          </a:p>
          <a:p>
            <a:pPr marL="457200" indent="-457200">
              <a:buFont typeface="+mj-lt"/>
              <a:buAutoNum type="arabicPeriod"/>
            </a:pPr>
            <a:endParaRPr lang="en-US" altLang="zh-TW" sz="1600" dirty="0">
              <a:latin typeface="微軟正黑體" panose="020B0604030504040204" pitchFamily="34" charset="-120"/>
              <a:ea typeface="微軟正黑體" panose="020B0604030504040204" pitchFamily="34" charset="-120"/>
            </a:endParaRPr>
          </a:p>
          <a:p>
            <a:pPr marL="457200" indent="-457200">
              <a:buFont typeface="+mj-lt"/>
              <a:buAutoNum type="arabicPeriod"/>
            </a:pPr>
            <a:endParaRPr lang="en-US" altLang="zh-TW" sz="1600" dirty="0">
              <a:latin typeface="微軟正黑體" panose="020B0604030504040204" pitchFamily="34" charset="-120"/>
              <a:ea typeface="微軟正黑體" panose="020B0604030504040204" pitchFamily="34" charset="-120"/>
            </a:endParaRPr>
          </a:p>
          <a:p>
            <a:pPr marL="457200" indent="-457200">
              <a:buFont typeface="+mj-lt"/>
              <a:buAutoNum type="arabicPeriod"/>
            </a:pPr>
            <a:r>
              <a:rPr lang="zh-TW" altLang="en-US" sz="1600" dirty="0">
                <a:latin typeface="微軟正黑體" panose="020B0604030504040204" pitchFamily="34" charset="-120"/>
                <a:ea typeface="微軟正黑體" panose="020B0604030504040204" pitchFamily="34" charset="-120"/>
              </a:rPr>
              <a:t>將</a:t>
            </a:r>
            <a:r>
              <a:rPr lang="en-US" altLang="zh-TW" sz="1600" dirty="0">
                <a:latin typeface="微軟正黑體" panose="020B0604030504040204" pitchFamily="34" charset="-120"/>
                <a:ea typeface="微軟正黑體" panose="020B0604030504040204" pitchFamily="34" charset="-120"/>
              </a:rPr>
              <a:t>triangle function</a:t>
            </a:r>
            <a:r>
              <a:rPr lang="zh-TW" altLang="en-US" sz="1600" dirty="0">
                <a:latin typeface="微軟正黑體" panose="020B0604030504040204" pitchFamily="34" charset="-120"/>
                <a:ea typeface="微軟正黑體" panose="020B0604030504040204" pitchFamily="34" charset="-120"/>
              </a:rPr>
              <a:t>和</a:t>
            </a:r>
            <a:r>
              <a:rPr lang="en-US" altLang="zh-TW" sz="1600" dirty="0" err="1">
                <a:latin typeface="微軟正黑體" panose="020B0604030504040204" pitchFamily="34" charset="-120"/>
                <a:ea typeface="微軟正黑體" panose="020B0604030504040204" pitchFamily="34" charset="-120"/>
              </a:rPr>
              <a:t>cReLU</a:t>
            </a:r>
            <a:r>
              <a:rPr lang="zh-TW" altLang="en-US" sz="1600" dirty="0">
                <a:latin typeface="微軟正黑體" panose="020B0604030504040204" pitchFamily="34" charset="-120"/>
                <a:ea typeface="微軟正黑體" panose="020B0604030504040204" pitchFamily="34" charset="-120"/>
              </a:rPr>
              <a:t>合併成一個梯形函數</a:t>
            </a:r>
            <a:endParaRPr lang="en-US" altLang="zh-TW" sz="1600" dirty="0">
              <a:latin typeface="微軟正黑體" panose="020B0604030504040204" pitchFamily="34" charset="-120"/>
              <a:ea typeface="微軟正黑體" panose="020B0604030504040204" pitchFamily="34" charset="-120"/>
            </a:endParaRPr>
          </a:p>
          <a:p>
            <a:pPr marL="457200" indent="-457200">
              <a:buFont typeface="+mj-lt"/>
              <a:buAutoNum type="arabicPeriod"/>
            </a:pPr>
            <a:r>
              <a:rPr lang="zh-TW" altLang="en-US" sz="1600" dirty="0">
                <a:latin typeface="微軟正黑體" panose="020B0604030504040204" pitchFamily="34" charset="-120"/>
                <a:ea typeface="微軟正黑體" panose="020B0604030504040204" pitchFamily="34" charset="-120"/>
              </a:rPr>
              <a:t>設定</a:t>
            </a:r>
            <a:r>
              <a:rPr lang="en-US" altLang="zh-TW" sz="1600" dirty="0">
                <a:latin typeface="微軟正黑體" panose="020B0604030504040204" pitchFamily="34" charset="-120"/>
                <a:ea typeface="微軟正黑體" panose="020B0604030504040204" pitchFamily="34" charset="-120"/>
              </a:rPr>
              <a:t>w</a:t>
            </a:r>
            <a:r>
              <a:rPr lang="zh-TW" altLang="en-US" sz="1600" dirty="0">
                <a:latin typeface="微軟正黑體" panose="020B0604030504040204" pitchFamily="34" charset="-120"/>
                <a:ea typeface="微軟正黑體" panose="020B0604030504040204" pitchFamily="34" charset="-120"/>
              </a:rPr>
              <a:t>                                      </a:t>
            </a:r>
            <a:r>
              <a:rPr lang="en-US" altLang="zh-TW" sz="1600" dirty="0">
                <a:latin typeface="微軟正黑體" panose="020B0604030504040204" pitchFamily="34" charset="-120"/>
                <a:ea typeface="微軟正黑體" panose="020B0604030504040204" pitchFamily="34" charset="-120"/>
              </a:rPr>
              <a:t>or </a:t>
            </a:r>
          </a:p>
          <a:p>
            <a:pPr marL="457200" indent="-457200">
              <a:buFont typeface="+mj-lt"/>
              <a:buAutoNum type="arabicPeriod"/>
            </a:pPr>
            <a:r>
              <a:rPr lang="en-US" altLang="zh-TW" sz="1600" dirty="0">
                <a:latin typeface="微軟正黑體" panose="020B0604030504040204" pitchFamily="34" charset="-120"/>
                <a:ea typeface="微軟正黑體" panose="020B0604030504040204" pitchFamily="34" charset="-120"/>
              </a:rPr>
              <a:t>threshold</a:t>
            </a:r>
            <a:r>
              <a:rPr lang="zh-TW" altLang="en-US" sz="1600" dirty="0">
                <a:latin typeface="微軟正黑體" panose="020B0604030504040204" pitchFamily="34" charset="-120"/>
                <a:ea typeface="微軟正黑體" panose="020B0604030504040204" pitchFamily="34" charset="-120"/>
              </a:rPr>
              <a:t>設定</a:t>
            </a:r>
            <a:r>
              <a:rPr lang="en-US" altLang="zh-TW" sz="1600" dirty="0">
                <a:latin typeface="微軟正黑體" panose="020B0604030504040204" pitchFamily="34" charset="-120"/>
                <a:ea typeface="微軟正黑體" panose="020B0604030504040204" pitchFamily="34" charset="-120"/>
              </a:rPr>
              <a:t>:</a:t>
            </a:r>
          </a:p>
          <a:p>
            <a:pPr lvl="1">
              <a:buFont typeface="+mj-lt"/>
              <a:buAutoNum type="arabicPeriod"/>
            </a:pPr>
            <a:r>
              <a:rPr lang="zh-TW" altLang="zh-TW" sz="1200" dirty="0">
                <a:latin typeface="微軟正黑體" panose="020B0604030504040204" pitchFamily="34" charset="-120"/>
                <a:ea typeface="微軟正黑體" panose="020B0604030504040204" pitchFamily="34" charset="-120"/>
              </a:rPr>
              <a:t>對整個</a:t>
            </a:r>
            <a:r>
              <a:rPr lang="en-US" altLang="zh-TW" sz="1200" dirty="0">
                <a:latin typeface="微軟正黑體" panose="020B0604030504040204" pitchFamily="34" charset="-120"/>
                <a:ea typeface="微軟正黑體" panose="020B0604030504040204" pitchFamily="34" charset="-120"/>
              </a:rPr>
              <a:t>RM</a:t>
            </a:r>
            <a:r>
              <a:rPr lang="zh-TW" altLang="zh-TW" sz="1200" dirty="0">
                <a:latin typeface="微軟正黑體" panose="020B0604030504040204" pitchFamily="34" charset="-120"/>
                <a:ea typeface="微軟正黑體" panose="020B0604030504040204" pitchFamily="34" charset="-120"/>
              </a:rPr>
              <a:t>進行排序</a:t>
            </a:r>
            <a:endParaRPr lang="en-US" altLang="zh-TW" sz="1200" dirty="0">
              <a:latin typeface="微軟正黑體" panose="020B0604030504040204" pitchFamily="34" charset="-120"/>
              <a:ea typeface="微軟正黑體" panose="020B0604030504040204" pitchFamily="34" charset="-120"/>
            </a:endParaRPr>
          </a:p>
          <a:p>
            <a:pPr lvl="1">
              <a:buFont typeface="+mj-lt"/>
              <a:buAutoNum type="arabicPeriod"/>
            </a:pPr>
            <a:r>
              <a:rPr lang="zh-TW" altLang="zh-TW" sz="1200" dirty="0">
                <a:latin typeface="微軟正黑體" panose="020B0604030504040204" pitchFamily="34" charset="-120"/>
                <a:ea typeface="微軟正黑體" panose="020B0604030504040204" pitchFamily="34" charset="-120"/>
              </a:rPr>
              <a:t>選擇按照設定的</a:t>
            </a:r>
            <a:r>
              <a:rPr lang="en-US" altLang="zh-TW" sz="1200" dirty="0">
                <a:latin typeface="微軟正黑體" panose="020B0604030504040204" pitchFamily="34" charset="-120"/>
                <a:ea typeface="微軟正黑體" panose="020B0604030504040204" pitchFamily="34" charset="-120"/>
              </a:rPr>
              <a:t>percent</a:t>
            </a:r>
            <a:r>
              <a:rPr lang="zh-TW" altLang="zh-TW" sz="1200" dirty="0">
                <a:latin typeface="微軟正黑體" panose="020B0604030504040204" pitchFamily="34" charset="-120"/>
                <a:ea typeface="微軟正黑體" panose="020B0604030504040204" pitchFamily="34" charset="-120"/>
              </a:rPr>
              <a:t>所對應位置的值作為</a:t>
            </a:r>
            <a:r>
              <a:rPr lang="en-US" altLang="zh-TW" sz="1200" dirty="0">
                <a:latin typeface="微軟正黑體" panose="020B0604030504040204" pitchFamily="34" charset="-120"/>
                <a:ea typeface="微軟正黑體" panose="020B0604030504040204" pitchFamily="34" charset="-120"/>
              </a:rPr>
              <a:t>threshold</a:t>
            </a:r>
          </a:p>
          <a:p>
            <a:pPr lvl="1">
              <a:buFont typeface="+mj-lt"/>
              <a:buAutoNum type="arabicPeriod"/>
            </a:pPr>
            <a:r>
              <a:rPr lang="zh-TW" altLang="en-US" sz="1200" dirty="0">
                <a:latin typeface="微軟正黑體" panose="020B0604030504040204" pitchFamily="34" charset="-120"/>
                <a:ea typeface="微軟正黑體" panose="020B0604030504040204" pitchFamily="34" charset="-120"/>
              </a:rPr>
              <a:t>若</a:t>
            </a:r>
            <a:r>
              <a:rPr lang="en-US" altLang="zh-TW" sz="1200" dirty="0">
                <a:latin typeface="微軟正黑體" panose="020B0604030504040204" pitchFamily="34" charset="-120"/>
                <a:ea typeface="微軟正黑體" panose="020B0604030504040204" pitchFamily="34" charset="-120"/>
              </a:rPr>
              <a:t> threshold &lt; w</a:t>
            </a:r>
            <a:r>
              <a:rPr lang="zh-TW" altLang="en-US" sz="1200" dirty="0">
                <a:latin typeface="微軟正黑體" panose="020B0604030504040204" pitchFamily="34" charset="-120"/>
                <a:ea typeface="微軟正黑體" panose="020B0604030504040204" pitchFamily="34" charset="-120"/>
              </a:rPr>
              <a:t> 則 </a:t>
            </a:r>
            <a:r>
              <a:rPr lang="en-US" altLang="zh-TW" sz="1200" dirty="0">
                <a:latin typeface="微軟正黑體" panose="020B0604030504040204" pitchFamily="34" charset="-120"/>
                <a:ea typeface="微軟正黑體" panose="020B0604030504040204" pitchFamily="34" charset="-120"/>
              </a:rPr>
              <a:t>threshold = w</a:t>
            </a:r>
            <a:endParaRPr lang="zh-TW" altLang="zh-TW" sz="1200" dirty="0">
              <a:latin typeface="微軟正黑體" panose="020B0604030504040204" pitchFamily="34" charset="-120"/>
              <a:ea typeface="微軟正黑體" panose="020B0604030504040204" pitchFamily="34" charset="-120"/>
            </a:endParaRPr>
          </a:p>
          <a:p>
            <a:pPr marL="0" indent="0">
              <a:buNone/>
            </a:pPr>
            <a:endParaRPr lang="en-US" altLang="zh-TW" sz="1600" dirty="0">
              <a:latin typeface="微軟正黑體" panose="020B0604030504040204" pitchFamily="34" charset="-120"/>
              <a:ea typeface="微軟正黑體" panose="020B0604030504040204" pitchFamily="34" charset="-120"/>
            </a:endParaRPr>
          </a:p>
        </p:txBody>
      </p:sp>
      <p:pic>
        <p:nvPicPr>
          <p:cNvPr id="8" name="圖片 7">
            <a:extLst>
              <a:ext uri="{FF2B5EF4-FFF2-40B4-BE49-F238E27FC236}">
                <a16:creationId xmlns:a16="http://schemas.microsoft.com/office/drawing/2014/main" id="{D272B692-A75E-4EAE-9CF4-283C898EE570}"/>
              </a:ext>
            </a:extLst>
          </p:cNvPr>
          <p:cNvPicPr>
            <a:picLocks noChangeAspect="1"/>
          </p:cNvPicPr>
          <p:nvPr/>
        </p:nvPicPr>
        <p:blipFill rotWithShape="1">
          <a:blip r:embed="rId2"/>
          <a:srcRect r="42004"/>
          <a:stretch/>
        </p:blipFill>
        <p:spPr>
          <a:xfrm>
            <a:off x="954932" y="3223376"/>
            <a:ext cx="2325977" cy="628738"/>
          </a:xfrm>
          <a:prstGeom prst="rect">
            <a:avLst/>
          </a:prstGeom>
        </p:spPr>
      </p:pic>
      <p:sp>
        <p:nvSpPr>
          <p:cNvPr id="9" name="投影片編號版面配置區 8">
            <a:extLst>
              <a:ext uri="{FF2B5EF4-FFF2-40B4-BE49-F238E27FC236}">
                <a16:creationId xmlns:a16="http://schemas.microsoft.com/office/drawing/2014/main" id="{743CA0F7-88CB-4D46-AAD8-A772C2787F03}"/>
              </a:ext>
            </a:extLst>
          </p:cNvPr>
          <p:cNvSpPr>
            <a:spLocks noGrp="1"/>
          </p:cNvSpPr>
          <p:nvPr>
            <p:ph type="sldNum" sz="quarter" idx="12"/>
          </p:nvPr>
        </p:nvSpPr>
        <p:spPr/>
        <p:txBody>
          <a:bodyPr/>
          <a:lstStyle/>
          <a:p>
            <a:fld id="{D60ECA09-1BC6-435C-886F-70D201C1A253}" type="slidenum">
              <a:rPr lang="zh-TW" altLang="en-US" smtClean="0">
                <a:latin typeface="微軟正黑體" panose="020B0604030504040204" pitchFamily="34" charset="-120"/>
                <a:ea typeface="微軟正黑體" panose="020B0604030504040204" pitchFamily="34" charset="-120"/>
              </a:rPr>
              <a:t>6</a:t>
            </a:fld>
            <a:endParaRPr lang="zh-TW" altLang="en-US" dirty="0">
              <a:latin typeface="微軟正黑體" panose="020B0604030504040204" pitchFamily="34" charset="-120"/>
              <a:ea typeface="微軟正黑體" panose="020B0604030504040204" pitchFamily="34" charset="-120"/>
            </a:endParaRPr>
          </a:p>
        </p:txBody>
      </p:sp>
      <p:pic>
        <p:nvPicPr>
          <p:cNvPr id="12" name="圖片 11">
            <a:extLst>
              <a:ext uri="{FF2B5EF4-FFF2-40B4-BE49-F238E27FC236}">
                <a16:creationId xmlns:a16="http://schemas.microsoft.com/office/drawing/2014/main" id="{1300AC59-F7E5-43C3-A1F8-6B602146400A}"/>
              </a:ext>
            </a:extLst>
          </p:cNvPr>
          <p:cNvPicPr>
            <a:picLocks noChangeAspect="1"/>
          </p:cNvPicPr>
          <p:nvPr/>
        </p:nvPicPr>
        <p:blipFill rotWithShape="1">
          <a:blip r:embed="rId3"/>
          <a:srcRect r="47640"/>
          <a:stretch/>
        </p:blipFill>
        <p:spPr>
          <a:xfrm>
            <a:off x="845967" y="5181600"/>
            <a:ext cx="2144857" cy="828791"/>
          </a:xfrm>
          <a:prstGeom prst="rect">
            <a:avLst/>
          </a:prstGeom>
        </p:spPr>
      </p:pic>
      <p:pic>
        <p:nvPicPr>
          <p:cNvPr id="24" name="圖片 23">
            <a:extLst>
              <a:ext uri="{FF2B5EF4-FFF2-40B4-BE49-F238E27FC236}">
                <a16:creationId xmlns:a16="http://schemas.microsoft.com/office/drawing/2014/main" id="{6C9C1546-DF2D-4F19-918C-9676C1EF5D78}"/>
              </a:ext>
            </a:extLst>
          </p:cNvPr>
          <p:cNvPicPr>
            <a:picLocks noChangeAspect="1"/>
          </p:cNvPicPr>
          <p:nvPr/>
        </p:nvPicPr>
        <p:blipFill>
          <a:blip r:embed="rId4"/>
          <a:stretch>
            <a:fillRect/>
          </a:stretch>
        </p:blipFill>
        <p:spPr>
          <a:xfrm>
            <a:off x="5273024" y="3018974"/>
            <a:ext cx="1362265" cy="581106"/>
          </a:xfrm>
          <a:prstGeom prst="rect">
            <a:avLst/>
          </a:prstGeom>
        </p:spPr>
      </p:pic>
      <p:pic>
        <p:nvPicPr>
          <p:cNvPr id="26" name="圖片 25">
            <a:extLst>
              <a:ext uri="{FF2B5EF4-FFF2-40B4-BE49-F238E27FC236}">
                <a16:creationId xmlns:a16="http://schemas.microsoft.com/office/drawing/2014/main" id="{96C5A9E6-0219-4430-AF69-9E49C9C5A4E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4884370" y="4024251"/>
            <a:ext cx="1694163" cy="210794"/>
          </a:xfrm>
          <a:prstGeom prst="rect">
            <a:avLst/>
          </a:prstGeom>
        </p:spPr>
      </p:pic>
      <p:pic>
        <p:nvPicPr>
          <p:cNvPr id="28" name="圖片 27">
            <a:extLst>
              <a:ext uri="{FF2B5EF4-FFF2-40B4-BE49-F238E27FC236}">
                <a16:creationId xmlns:a16="http://schemas.microsoft.com/office/drawing/2014/main" id="{827ABA65-4037-4964-A9CE-E740B775051F}"/>
              </a:ext>
            </a:extLst>
          </p:cNvPr>
          <p:cNvPicPr>
            <a:picLocks noChangeAspect="1"/>
          </p:cNvPicPr>
          <p:nvPr/>
        </p:nvPicPr>
        <p:blipFill>
          <a:blip r:embed="rId6"/>
          <a:stretch>
            <a:fillRect/>
          </a:stretch>
        </p:blipFill>
        <p:spPr>
          <a:xfrm>
            <a:off x="7085265" y="3986361"/>
            <a:ext cx="1360447" cy="248684"/>
          </a:xfrm>
          <a:prstGeom prst="rect">
            <a:avLst/>
          </a:prstGeom>
        </p:spPr>
      </p:pic>
      <p:pic>
        <p:nvPicPr>
          <p:cNvPr id="32" name="圖片 31">
            <a:extLst>
              <a:ext uri="{FF2B5EF4-FFF2-40B4-BE49-F238E27FC236}">
                <a16:creationId xmlns:a16="http://schemas.microsoft.com/office/drawing/2014/main" id="{5482373B-B783-40BB-8D07-779C7D619F09}"/>
              </a:ext>
            </a:extLst>
          </p:cNvPr>
          <p:cNvPicPr>
            <a:picLocks noChangeAspect="1"/>
          </p:cNvPicPr>
          <p:nvPr/>
        </p:nvPicPr>
        <p:blipFill>
          <a:blip r:embed="rId7"/>
          <a:stretch>
            <a:fillRect/>
          </a:stretch>
        </p:blipFill>
        <p:spPr>
          <a:xfrm>
            <a:off x="4488738" y="5303402"/>
            <a:ext cx="3276751" cy="656843"/>
          </a:xfrm>
          <a:prstGeom prst="rect">
            <a:avLst/>
          </a:prstGeom>
        </p:spPr>
      </p:pic>
      <p:sp>
        <p:nvSpPr>
          <p:cNvPr id="14" name="文字版面配置區 5">
            <a:extLst>
              <a:ext uri="{FF2B5EF4-FFF2-40B4-BE49-F238E27FC236}">
                <a16:creationId xmlns:a16="http://schemas.microsoft.com/office/drawing/2014/main" id="{564AE41B-C477-4706-A354-C15FC2DC3E21}"/>
              </a:ext>
            </a:extLst>
          </p:cNvPr>
          <p:cNvSpPr txBox="1">
            <a:spLocks/>
          </p:cNvSpPr>
          <p:nvPr/>
        </p:nvSpPr>
        <p:spPr>
          <a:xfrm>
            <a:off x="9015355" y="1725509"/>
            <a:ext cx="2635119"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zh-TW" altLang="en-US" dirty="0">
                <a:latin typeface="微軟正黑體" panose="020B0604030504040204" pitchFamily="34" charset="-120"/>
                <a:ea typeface="微軟正黑體" panose="020B0604030504040204" pitchFamily="34" charset="-120"/>
              </a:rPr>
              <a:t>實驗結果</a:t>
            </a:r>
            <a:r>
              <a:rPr lang="en-US" altLang="zh-TW" dirty="0">
                <a:latin typeface="微軟正黑體" panose="020B0604030504040204" pitchFamily="34" charset="-120"/>
                <a:ea typeface="微軟正黑體" panose="020B0604030504040204" pitchFamily="34" charset="-120"/>
              </a:rPr>
              <a:t>:</a:t>
            </a:r>
            <a:endParaRPr lang="zh-TW" altLang="en-US" dirty="0">
              <a:latin typeface="微軟正黑體" panose="020B0604030504040204" pitchFamily="34" charset="-120"/>
              <a:ea typeface="微軟正黑體" panose="020B0604030504040204" pitchFamily="34" charset="-120"/>
            </a:endParaRPr>
          </a:p>
        </p:txBody>
      </p:sp>
      <p:cxnSp>
        <p:nvCxnSpPr>
          <p:cNvPr id="10" name="直線接點 9">
            <a:extLst>
              <a:ext uri="{FF2B5EF4-FFF2-40B4-BE49-F238E27FC236}">
                <a16:creationId xmlns:a16="http://schemas.microsoft.com/office/drawing/2014/main" id="{332E829E-D8AB-4874-9DFF-701F169305D2}"/>
              </a:ext>
            </a:extLst>
          </p:cNvPr>
          <p:cNvCxnSpPr/>
          <p:nvPr/>
        </p:nvCxnSpPr>
        <p:spPr>
          <a:xfrm>
            <a:off x="3564689" y="2117342"/>
            <a:ext cx="0" cy="4004442"/>
          </a:xfrm>
          <a:prstGeom prst="line">
            <a:avLst/>
          </a:prstGeom>
          <a:ln w="571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線接點 16">
            <a:extLst>
              <a:ext uri="{FF2B5EF4-FFF2-40B4-BE49-F238E27FC236}">
                <a16:creationId xmlns:a16="http://schemas.microsoft.com/office/drawing/2014/main" id="{4EC440EE-43EB-4D0C-B41B-BE044E3AED61}"/>
              </a:ext>
            </a:extLst>
          </p:cNvPr>
          <p:cNvCxnSpPr/>
          <p:nvPr/>
        </p:nvCxnSpPr>
        <p:spPr>
          <a:xfrm>
            <a:off x="8752284" y="2063639"/>
            <a:ext cx="0" cy="4004442"/>
          </a:xfrm>
          <a:prstGeom prst="line">
            <a:avLst/>
          </a:prstGeom>
          <a:ln w="571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8" name="文字方塊 17">
            <a:extLst>
              <a:ext uri="{FF2B5EF4-FFF2-40B4-BE49-F238E27FC236}">
                <a16:creationId xmlns:a16="http://schemas.microsoft.com/office/drawing/2014/main" id="{73C2DE3C-6A8C-42A0-B737-8D41ACD145B7}"/>
              </a:ext>
            </a:extLst>
          </p:cNvPr>
          <p:cNvSpPr txBox="1"/>
          <p:nvPr/>
        </p:nvSpPr>
        <p:spPr>
          <a:xfrm>
            <a:off x="9188027" y="2903881"/>
            <a:ext cx="2578713" cy="369332"/>
          </a:xfrm>
          <a:prstGeom prst="rect">
            <a:avLst/>
          </a:prstGeom>
          <a:solidFill>
            <a:schemeClr val="accent2"/>
          </a:solidFill>
        </p:spPr>
        <p:txBody>
          <a:bodyPr wrap="square" rtlCol="0">
            <a:spAutoFit/>
          </a:bodyPr>
          <a:lstStyle/>
          <a:p>
            <a:r>
              <a:rPr lang="zh-TW" altLang="en-US" dirty="0"/>
              <a:t>需補上之前實驗的數據</a:t>
            </a:r>
          </a:p>
        </p:txBody>
      </p:sp>
    </p:spTree>
    <p:extLst>
      <p:ext uri="{BB962C8B-B14F-4D97-AF65-F5344CB8AC3E}">
        <p14:creationId xmlns:p14="http://schemas.microsoft.com/office/powerpoint/2010/main" val="37643427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4778DD0-44A1-4730-998A-B6C27742C1C9}"/>
              </a:ext>
            </a:extLst>
          </p:cNvPr>
          <p:cNvSpPr>
            <a:spLocks noGrp="1"/>
          </p:cNvSpPr>
          <p:nvPr>
            <p:ph type="title"/>
          </p:nvPr>
        </p:nvSpPr>
        <p:spPr/>
        <p:txBody>
          <a:bodyPr/>
          <a:lstStyle/>
          <a:p>
            <a:r>
              <a:rPr lang="zh-TW" altLang="en-US" dirty="0"/>
              <a:t>新的模型架構</a:t>
            </a:r>
          </a:p>
        </p:txBody>
      </p:sp>
      <p:sp>
        <p:nvSpPr>
          <p:cNvPr id="5" name="投影片編號版面配置區 4">
            <a:extLst>
              <a:ext uri="{FF2B5EF4-FFF2-40B4-BE49-F238E27FC236}">
                <a16:creationId xmlns:a16="http://schemas.microsoft.com/office/drawing/2014/main" id="{8B1D65A9-9EF3-4E44-82A2-EF663D96BAE9}"/>
              </a:ext>
            </a:extLst>
          </p:cNvPr>
          <p:cNvSpPr>
            <a:spLocks noGrp="1"/>
          </p:cNvSpPr>
          <p:nvPr>
            <p:ph type="sldNum" sz="quarter" idx="12"/>
          </p:nvPr>
        </p:nvSpPr>
        <p:spPr/>
        <p:txBody>
          <a:bodyPr/>
          <a:lstStyle/>
          <a:p>
            <a:fld id="{D60ECA09-1BC6-435C-886F-70D201C1A253}" type="slidenum">
              <a:rPr lang="zh-TW" altLang="en-US" smtClean="0"/>
              <a:t>7</a:t>
            </a:fld>
            <a:endParaRPr lang="zh-TW" altLang="en-US"/>
          </a:p>
        </p:txBody>
      </p:sp>
      <p:pic>
        <p:nvPicPr>
          <p:cNvPr id="1028" name="Picture 4">
            <a:extLst>
              <a:ext uri="{FF2B5EF4-FFF2-40B4-BE49-F238E27FC236}">
                <a16:creationId xmlns:a16="http://schemas.microsoft.com/office/drawing/2014/main" id="{8E99ACCD-873B-4F46-B0AC-93D452CE1B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9472" y="2318703"/>
            <a:ext cx="10399776" cy="2671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90258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30F5046E-F615-4F51-BF8F-A0A44703F94F}"/>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rPr>
              <a:t>臉部資料集</a:t>
            </a:r>
          </a:p>
        </p:txBody>
      </p:sp>
      <p:sp>
        <p:nvSpPr>
          <p:cNvPr id="6" name="文字版面配置區 5">
            <a:extLst>
              <a:ext uri="{FF2B5EF4-FFF2-40B4-BE49-F238E27FC236}">
                <a16:creationId xmlns:a16="http://schemas.microsoft.com/office/drawing/2014/main" id="{3CA03BE1-33DE-4CA8-BAFC-AF8FF6CB93B4}"/>
              </a:ext>
            </a:extLst>
          </p:cNvPr>
          <p:cNvSpPr>
            <a:spLocks noGrp="1"/>
          </p:cNvSpPr>
          <p:nvPr>
            <p:ph type="body" idx="1"/>
          </p:nvPr>
        </p:nvSpPr>
        <p:spPr/>
        <p:txBody>
          <a:bodyPr/>
          <a:lstStyle/>
          <a:p>
            <a:endParaRPr lang="zh-TW" altLang="en-US" dirty="0"/>
          </a:p>
        </p:txBody>
      </p:sp>
      <p:sp>
        <p:nvSpPr>
          <p:cNvPr id="4" name="投影片編號版面配置區 3">
            <a:extLst>
              <a:ext uri="{FF2B5EF4-FFF2-40B4-BE49-F238E27FC236}">
                <a16:creationId xmlns:a16="http://schemas.microsoft.com/office/drawing/2014/main" id="{0E8AAFB9-4DDC-4B69-B3B4-6494745C68BA}"/>
              </a:ext>
            </a:extLst>
          </p:cNvPr>
          <p:cNvSpPr>
            <a:spLocks noGrp="1"/>
          </p:cNvSpPr>
          <p:nvPr>
            <p:ph type="sldNum" sz="quarter" idx="12"/>
          </p:nvPr>
        </p:nvSpPr>
        <p:spPr/>
        <p:txBody>
          <a:bodyPr/>
          <a:lstStyle/>
          <a:p>
            <a:fld id="{D60ECA09-1BC6-435C-886F-70D201C1A253}" type="slidenum">
              <a:rPr lang="zh-TW" altLang="en-US" smtClean="0"/>
              <a:pPr/>
              <a:t>8</a:t>
            </a:fld>
            <a:endParaRPr lang="zh-TW" altLang="en-US"/>
          </a:p>
        </p:txBody>
      </p:sp>
    </p:spTree>
    <p:extLst>
      <p:ext uri="{BB962C8B-B14F-4D97-AF65-F5344CB8AC3E}">
        <p14:creationId xmlns:p14="http://schemas.microsoft.com/office/powerpoint/2010/main" val="1952420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823146CB-1A12-466D-BBF2-AB42565959CD}"/>
              </a:ext>
            </a:extLst>
          </p:cNvPr>
          <p:cNvSpPr>
            <a:spLocks noGrp="1"/>
          </p:cNvSpPr>
          <p:nvPr>
            <p:ph type="title"/>
          </p:nvPr>
        </p:nvSpPr>
        <p:spPr/>
        <p:txBody>
          <a:bodyPr/>
          <a:lstStyle/>
          <a:p>
            <a:r>
              <a:rPr lang="zh-TW" altLang="en-US" dirty="0"/>
              <a:t>臉部資料集 </a:t>
            </a:r>
            <a:r>
              <a:rPr lang="en-US" altLang="zh-TW" dirty="0"/>
              <a:t>—</a:t>
            </a:r>
            <a:r>
              <a:rPr lang="zh-TW" altLang="en-US" dirty="0"/>
              <a:t> 背景</a:t>
            </a:r>
          </a:p>
        </p:txBody>
      </p:sp>
      <p:sp>
        <p:nvSpPr>
          <p:cNvPr id="6" name="內容版面配置區 5">
            <a:extLst>
              <a:ext uri="{FF2B5EF4-FFF2-40B4-BE49-F238E27FC236}">
                <a16:creationId xmlns:a16="http://schemas.microsoft.com/office/drawing/2014/main" id="{B19C5DB4-38EE-4053-B94C-657BF9710D5F}"/>
              </a:ext>
            </a:extLst>
          </p:cNvPr>
          <p:cNvSpPr>
            <a:spLocks noGrp="1"/>
          </p:cNvSpPr>
          <p:nvPr>
            <p:ph idx="1"/>
          </p:nvPr>
        </p:nvSpPr>
        <p:spPr>
          <a:xfrm>
            <a:off x="901827" y="1487681"/>
            <a:ext cx="10515600" cy="4401055"/>
          </a:xfrm>
        </p:spPr>
        <p:txBody>
          <a:bodyPr>
            <a:normAutofit fontScale="70000" lnSpcReduction="20000"/>
          </a:bodyPr>
          <a:lstStyle/>
          <a:p>
            <a:pPr marL="0" indent="0">
              <a:buNone/>
            </a:pPr>
            <a:r>
              <a:rPr lang="zh-TW" altLang="en-US" sz="1800" dirty="0"/>
              <a:t>正如 </a:t>
            </a:r>
            <a:r>
              <a:rPr lang="en-US" altLang="zh-TW" sz="1800" dirty="0"/>
              <a:t>Vit </a:t>
            </a:r>
            <a:r>
              <a:rPr lang="zh-TW" altLang="en-US" sz="1800" dirty="0"/>
              <a:t>論文中所說</a:t>
            </a:r>
            <a:endParaRPr lang="en-US" altLang="zh-TW" dirty="0"/>
          </a:p>
          <a:p>
            <a:pPr marL="0" indent="0">
              <a:buNone/>
            </a:pPr>
            <a:r>
              <a:rPr lang="en-US" altLang="zh-TW" sz="1600" i="1" dirty="0"/>
              <a:t>“In CNNs, locality, two-dimensional neighborhood structure, and translation equivariance are baked into each layer throughout the whole model.”[1]</a:t>
            </a:r>
          </a:p>
          <a:p>
            <a:pPr marL="0" indent="0">
              <a:lnSpc>
                <a:spcPct val="170000"/>
              </a:lnSpc>
              <a:buNone/>
            </a:pPr>
            <a:r>
              <a:rPr lang="en-US" altLang="zh-TW" sz="1600" i="1" dirty="0"/>
              <a:t>“You have a completely different internal percept depending on what coordinate frame you impose. Convolutional neural nets really can’t explain that. You give them an input, they have one percept, and the percept doesn’t depend on imposing coordinate frames. I would like to think that that is linked to adversarial examples and linked to the fact that convolutional nets are doing perception in a very different way from people”[2]</a:t>
            </a:r>
          </a:p>
          <a:p>
            <a:pPr marL="0" indent="0">
              <a:buNone/>
            </a:pPr>
            <a:r>
              <a:rPr lang="en-US" altLang="zh-TW" sz="1800" dirty="0"/>
              <a:t>CNN</a:t>
            </a:r>
            <a:r>
              <a:rPr lang="zh-TW" altLang="en-US" sz="1800" dirty="0"/>
              <a:t> 具備有 </a:t>
            </a:r>
            <a:endParaRPr lang="en-US" altLang="zh-TW" sz="1800" dirty="0"/>
          </a:p>
          <a:p>
            <a:r>
              <a:rPr lang="en-US" altLang="zh-TW" sz="1800" dirty="0"/>
              <a:t>locality</a:t>
            </a:r>
            <a:r>
              <a:rPr lang="zh-TW" altLang="en-US" sz="1800" dirty="0"/>
              <a:t> </a:t>
            </a:r>
            <a:endParaRPr lang="en-US" altLang="zh-TW" sz="1800" dirty="0"/>
          </a:p>
          <a:p>
            <a:r>
              <a:rPr lang="en-US" altLang="zh-TW" sz="1800" dirty="0"/>
              <a:t>two-dimensional neighborhood structure</a:t>
            </a:r>
          </a:p>
          <a:p>
            <a:r>
              <a:rPr lang="en-US" altLang="zh-TW" sz="1800" dirty="0"/>
              <a:t>translation equivariance</a:t>
            </a:r>
          </a:p>
          <a:p>
            <a:pPr marL="0" indent="0">
              <a:buNone/>
            </a:pPr>
            <a:r>
              <a:rPr lang="zh-TW" altLang="en-US" sz="1800" dirty="0"/>
              <a:t>三種特性，而這決定了</a:t>
            </a:r>
            <a:r>
              <a:rPr lang="en-US" altLang="zh-TW" sz="1800" dirty="0"/>
              <a:t>CNN</a:t>
            </a:r>
            <a:r>
              <a:rPr lang="zh-TW" altLang="en-US" sz="1800" dirty="0"/>
              <a:t> 善於捕捉局部特徵但卻無法學習到相對的位置資訊，</a:t>
            </a:r>
            <a:endParaRPr lang="en-US" altLang="zh-TW" sz="1800" dirty="0"/>
          </a:p>
          <a:p>
            <a:pPr marL="0" indent="0">
              <a:buNone/>
            </a:pPr>
            <a:r>
              <a:rPr lang="zh-TW" altLang="en-US" sz="1800" dirty="0"/>
              <a:t>進而導致</a:t>
            </a:r>
            <a:r>
              <a:rPr lang="en-US" altLang="zh-TW" sz="1800" dirty="0"/>
              <a:t>CNN</a:t>
            </a:r>
            <a:r>
              <a:rPr lang="zh-TW" altLang="en-US" sz="1800" dirty="0"/>
              <a:t>無法處理牽涉到特徵空間位置的問題。</a:t>
            </a:r>
            <a:endParaRPr lang="en-US" altLang="zh-TW" sz="1800" dirty="0"/>
          </a:p>
          <a:p>
            <a:pPr marL="0" indent="0">
              <a:buNone/>
            </a:pPr>
            <a:endParaRPr lang="en-US" altLang="zh-TW" sz="1800" dirty="0"/>
          </a:p>
          <a:p>
            <a:pPr marL="0" indent="0">
              <a:buNone/>
            </a:pPr>
            <a:r>
              <a:rPr lang="en-US" altLang="zh-TW" sz="1800" dirty="0"/>
              <a:t>Ex:</a:t>
            </a:r>
            <a:r>
              <a:rPr lang="zh-TW" altLang="en-US" sz="1800" dirty="0"/>
              <a:t> 左邊兩張圖片，</a:t>
            </a:r>
            <a:r>
              <a:rPr lang="en-US" altLang="zh-TW" sz="1800" dirty="0"/>
              <a:t>CNN</a:t>
            </a:r>
            <a:r>
              <a:rPr lang="zh-TW" altLang="en-US" sz="1800" dirty="0"/>
              <a:t>由於兩張圖片都存在清晰的五官，</a:t>
            </a:r>
            <a:endParaRPr lang="en-US" altLang="zh-TW" sz="1800" dirty="0"/>
          </a:p>
          <a:p>
            <a:pPr marL="0" indent="0">
              <a:buNone/>
            </a:pPr>
            <a:r>
              <a:rPr lang="zh-TW" altLang="en-US" sz="1800" dirty="0"/>
              <a:t>所以</a:t>
            </a:r>
            <a:r>
              <a:rPr lang="en-US" altLang="zh-TW" sz="1800" dirty="0"/>
              <a:t>CNN</a:t>
            </a:r>
            <a:r>
              <a:rPr lang="zh-TW" altLang="en-US" sz="1800" dirty="0"/>
              <a:t>會很有信心的表示兩張均存在人臉，</a:t>
            </a:r>
            <a:endParaRPr lang="en-US" altLang="zh-TW" sz="1800" dirty="0"/>
          </a:p>
          <a:p>
            <a:pPr marL="0" indent="0">
              <a:buNone/>
            </a:pPr>
            <a:r>
              <a:rPr lang="zh-TW" altLang="en-US" sz="1800" dirty="0"/>
              <a:t>但是人類在看這兩張圖片時，由於右邊的人臉存在五官錯位，因此會認為</a:t>
            </a:r>
            <a:endParaRPr lang="en-US" altLang="zh-TW" sz="1800" dirty="0"/>
          </a:p>
          <a:p>
            <a:pPr marL="0" indent="0">
              <a:buNone/>
            </a:pPr>
            <a:r>
              <a:rPr lang="zh-TW" altLang="en-US" sz="1800" dirty="0"/>
              <a:t>右邊不是正常人臉</a:t>
            </a:r>
            <a:endParaRPr lang="en-US" altLang="zh-TW" sz="1800" dirty="0"/>
          </a:p>
        </p:txBody>
      </p:sp>
      <p:sp>
        <p:nvSpPr>
          <p:cNvPr id="4" name="投影片編號版面配置區 3">
            <a:extLst>
              <a:ext uri="{FF2B5EF4-FFF2-40B4-BE49-F238E27FC236}">
                <a16:creationId xmlns:a16="http://schemas.microsoft.com/office/drawing/2014/main" id="{9ED7149C-F0AF-4E69-8227-7D3254AD2352}"/>
              </a:ext>
            </a:extLst>
          </p:cNvPr>
          <p:cNvSpPr>
            <a:spLocks noGrp="1"/>
          </p:cNvSpPr>
          <p:nvPr>
            <p:ph type="sldNum" sz="quarter" idx="12"/>
          </p:nvPr>
        </p:nvSpPr>
        <p:spPr/>
        <p:txBody>
          <a:bodyPr/>
          <a:lstStyle/>
          <a:p>
            <a:fld id="{D60ECA09-1BC6-435C-886F-70D201C1A253}" type="slidenum">
              <a:rPr lang="zh-TW" altLang="en-US" smtClean="0"/>
              <a:t>9</a:t>
            </a:fld>
            <a:endParaRPr lang="zh-TW" altLang="en-US"/>
          </a:p>
        </p:txBody>
      </p:sp>
      <p:sp>
        <p:nvSpPr>
          <p:cNvPr id="3" name="文字方塊 2">
            <a:extLst>
              <a:ext uri="{FF2B5EF4-FFF2-40B4-BE49-F238E27FC236}">
                <a16:creationId xmlns:a16="http://schemas.microsoft.com/office/drawing/2014/main" id="{C4722063-F458-4772-9E13-BD6344DBB450}"/>
              </a:ext>
            </a:extLst>
          </p:cNvPr>
          <p:cNvSpPr txBox="1"/>
          <p:nvPr/>
        </p:nvSpPr>
        <p:spPr>
          <a:xfrm>
            <a:off x="901827" y="6121311"/>
            <a:ext cx="9247632" cy="600164"/>
          </a:xfrm>
          <a:prstGeom prst="rect">
            <a:avLst/>
          </a:prstGeom>
          <a:noFill/>
        </p:spPr>
        <p:txBody>
          <a:bodyPr wrap="square" rtlCol="0">
            <a:spAutoFit/>
          </a:bodyPr>
          <a:lstStyle/>
          <a:p>
            <a:r>
              <a:rPr lang="en-US" altLang="zh-TW" sz="1100" dirty="0"/>
              <a:t>[1] </a:t>
            </a:r>
            <a:r>
              <a:rPr lang="en-US" altLang="zh-TW" sz="1100" dirty="0" err="1"/>
              <a:t>Dosovitskiy</a:t>
            </a:r>
            <a:r>
              <a:rPr lang="en-US" altLang="zh-TW" sz="1100" dirty="0"/>
              <a:t>, Alexey, et al. "An image is worth 16x16 words: Transformers for image recognition at scale." </a:t>
            </a:r>
            <a:r>
              <a:rPr lang="en-US" altLang="zh-TW" sz="1100" i="1" dirty="0" err="1"/>
              <a:t>arXiv</a:t>
            </a:r>
            <a:r>
              <a:rPr lang="en-US" altLang="zh-TW" sz="1100" i="1" dirty="0"/>
              <a:t> preprint arXiv:2010.11929 (2020).</a:t>
            </a:r>
          </a:p>
          <a:p>
            <a:r>
              <a:rPr lang="en-US" altLang="zh-TW" sz="1100" dirty="0"/>
              <a:t>[2]</a:t>
            </a:r>
            <a:r>
              <a:rPr lang="zh-TW" altLang="en-US" sz="1100" dirty="0"/>
              <a:t> </a:t>
            </a:r>
            <a:r>
              <a:rPr lang="en-US" altLang="zh-TW" sz="1100" dirty="0"/>
              <a:t>Hinton’s</a:t>
            </a:r>
            <a:r>
              <a:rPr lang="zh-TW" altLang="en-US" sz="1100" dirty="0"/>
              <a:t> </a:t>
            </a:r>
            <a:r>
              <a:rPr lang="en-US" altLang="zh-TW" sz="1100" dirty="0"/>
              <a:t>speech in 2020 AAAI conference </a:t>
            </a:r>
          </a:p>
          <a:p>
            <a:r>
              <a:rPr lang="en-US" altLang="zh-TW" sz="1100" dirty="0"/>
              <a:t>[3] http://sharenoesis.com/wp-content/uploads/2010/05/7ShapeFaceRemoveGuides.jpg</a:t>
            </a:r>
            <a:endParaRPr lang="zh-TW" altLang="en-US" sz="1100" dirty="0"/>
          </a:p>
        </p:txBody>
      </p:sp>
      <p:grpSp>
        <p:nvGrpSpPr>
          <p:cNvPr id="8" name="群組 7">
            <a:extLst>
              <a:ext uri="{FF2B5EF4-FFF2-40B4-BE49-F238E27FC236}">
                <a16:creationId xmlns:a16="http://schemas.microsoft.com/office/drawing/2014/main" id="{DC1D090B-1A90-4805-B16D-BF5BA49012EF}"/>
              </a:ext>
            </a:extLst>
          </p:cNvPr>
          <p:cNvGrpSpPr/>
          <p:nvPr/>
        </p:nvGrpSpPr>
        <p:grpSpPr>
          <a:xfrm>
            <a:off x="7413117" y="4326389"/>
            <a:ext cx="3193923" cy="1562347"/>
            <a:chOff x="7279005" y="4257555"/>
            <a:chExt cx="3193923" cy="1562347"/>
          </a:xfrm>
        </p:grpSpPr>
        <p:pic>
          <p:nvPicPr>
            <p:cNvPr id="2050" name="Picture 2">
              <a:extLst>
                <a:ext uri="{FF2B5EF4-FFF2-40B4-BE49-F238E27FC236}">
                  <a16:creationId xmlns:a16="http://schemas.microsoft.com/office/drawing/2014/main" id="{558E2E90-41EB-4131-AA8A-19F2398AB1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9005" y="4257555"/>
              <a:ext cx="2870454" cy="1562347"/>
            </a:xfrm>
            <a:prstGeom prst="rect">
              <a:avLst/>
            </a:prstGeom>
            <a:noFill/>
            <a:extLst>
              <a:ext uri="{909E8E84-426E-40DD-AFC4-6F175D3DCCD1}">
                <a14:hiddenFill xmlns:a14="http://schemas.microsoft.com/office/drawing/2010/main">
                  <a:solidFill>
                    <a:srgbClr val="FFFFFF"/>
                  </a:solidFill>
                </a14:hiddenFill>
              </a:ext>
            </a:extLst>
          </p:spPr>
        </p:pic>
        <p:sp>
          <p:nvSpPr>
            <p:cNvPr id="7" name="文字方塊 6">
              <a:extLst>
                <a:ext uri="{FF2B5EF4-FFF2-40B4-BE49-F238E27FC236}">
                  <a16:creationId xmlns:a16="http://schemas.microsoft.com/office/drawing/2014/main" id="{027C4EB4-CDE5-428A-9835-D25EAEA29AB6}"/>
                </a:ext>
              </a:extLst>
            </p:cNvPr>
            <p:cNvSpPr txBox="1"/>
            <p:nvPr/>
          </p:nvSpPr>
          <p:spPr>
            <a:xfrm>
              <a:off x="10149459" y="5558292"/>
              <a:ext cx="323469" cy="261610"/>
            </a:xfrm>
            <a:prstGeom prst="rect">
              <a:avLst/>
            </a:prstGeom>
            <a:noFill/>
          </p:spPr>
          <p:txBody>
            <a:bodyPr wrap="square" rtlCol="0">
              <a:spAutoFit/>
            </a:bodyPr>
            <a:lstStyle/>
            <a:p>
              <a:r>
                <a:rPr lang="en-US" altLang="zh-TW" sz="1100" dirty="0"/>
                <a:t>[3]</a:t>
              </a:r>
              <a:endParaRPr lang="zh-TW" altLang="en-US" sz="1100" dirty="0"/>
            </a:p>
          </p:txBody>
        </p:sp>
      </p:grpSp>
    </p:spTree>
    <p:extLst>
      <p:ext uri="{BB962C8B-B14F-4D97-AF65-F5344CB8AC3E}">
        <p14:creationId xmlns:p14="http://schemas.microsoft.com/office/powerpoint/2010/main" val="1549477484"/>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11279</TotalTime>
  <Words>1617</Words>
  <Application>Microsoft Office PowerPoint</Application>
  <PresentationFormat>寬螢幕</PresentationFormat>
  <Paragraphs>289</Paragraphs>
  <Slides>33</Slides>
  <Notes>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33</vt:i4>
      </vt:variant>
    </vt:vector>
  </HeadingPairs>
  <TitlesOfParts>
    <vt:vector size="38" baseType="lpstr">
      <vt:lpstr>微軟正黑體</vt:lpstr>
      <vt:lpstr>Arial</vt:lpstr>
      <vt:lpstr>Calibri</vt:lpstr>
      <vt:lpstr>Calibri Light</vt:lpstr>
      <vt:lpstr>Office 佈景主題</vt:lpstr>
      <vt:lpstr>實驗整理</vt:lpstr>
      <vt:lpstr>模型改善</vt:lpstr>
      <vt:lpstr>舊的模型架構</vt:lpstr>
      <vt:lpstr>Step 1 優化模型流程、增加平行處理</vt:lpstr>
      <vt:lpstr>Step 2 修改 SFM 之合併方式</vt:lpstr>
      <vt:lpstr>Step 3 更改基底和激活函數</vt:lpstr>
      <vt:lpstr>新的模型架構</vt:lpstr>
      <vt:lpstr>臉部資料集</vt:lpstr>
      <vt:lpstr>臉部資料集 — 背景</vt:lpstr>
      <vt:lpstr>臉部資料集 — 由來</vt:lpstr>
      <vt:lpstr>臉部資料集(60*60): </vt:lpstr>
      <vt:lpstr>臉部資料集— 模型架構</vt:lpstr>
      <vt:lpstr>臉部資料集— 實驗</vt:lpstr>
      <vt:lpstr>臉部資料集— 可解釋性圖形</vt:lpstr>
      <vt:lpstr>臉部資料集— 可解釋性圖形</vt:lpstr>
      <vt:lpstr>RGB channels SFMCNN</vt:lpstr>
      <vt:lpstr>RGB channels SFMCNN—模型架構</vt:lpstr>
      <vt:lpstr>RGB channels SFMCNN— 模型說明</vt:lpstr>
      <vt:lpstr>RGB 圖形 — Multicolor shape Dataset</vt:lpstr>
      <vt:lpstr>Multicolor shape Dataset — 目的</vt:lpstr>
      <vt:lpstr>Multicolor shape Dataset — 資料集</vt:lpstr>
      <vt:lpstr>Multicolor shape Dataset — 實驗</vt:lpstr>
      <vt:lpstr>Multicolor shape Dataset — 可解釋性圖形</vt:lpstr>
      <vt:lpstr>PowerPoint 簡報</vt:lpstr>
      <vt:lpstr>瘧疾資料集</vt:lpstr>
      <vt:lpstr>瘧疾資料集(64 * 64)</vt:lpstr>
      <vt:lpstr>瘧疾資料集 — 實驗 </vt:lpstr>
      <vt:lpstr>新增推論方法</vt:lpstr>
      <vt:lpstr>新增推論方法— 目標</vt:lpstr>
      <vt:lpstr>新增推論方法— 想法</vt:lpstr>
      <vt:lpstr>新增推論方法— 具體步驟</vt:lpstr>
      <vt:lpstr>新增推論方法— 具體步驟示意圖</vt:lpstr>
      <vt:lpstr>Multicolor shape Dataset — 實驗推論結果</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實驗整理</dc:title>
  <dc:creator>建名 凃</dc:creator>
  <cp:lastModifiedBy>建名 凃</cp:lastModifiedBy>
  <cp:revision>123</cp:revision>
  <dcterms:created xsi:type="dcterms:W3CDTF">2024-04-08T18:24:22Z</dcterms:created>
  <dcterms:modified xsi:type="dcterms:W3CDTF">2024-05-23T08:48:59Z</dcterms:modified>
</cp:coreProperties>
</file>

<file path=docProps/thumbnail.jpeg>
</file>